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3729" r:id="rId2"/>
    <p:sldId id="3860" r:id="rId3"/>
    <p:sldId id="1975" r:id="rId4"/>
    <p:sldId id="3915" r:id="rId5"/>
    <p:sldId id="3916" r:id="rId6"/>
    <p:sldId id="3917" r:id="rId7"/>
    <p:sldId id="999" r:id="rId8"/>
    <p:sldId id="1977" r:id="rId9"/>
    <p:sldId id="1976" r:id="rId10"/>
    <p:sldId id="1001" r:id="rId11"/>
    <p:sldId id="1002" r:id="rId12"/>
    <p:sldId id="1013" r:id="rId13"/>
    <p:sldId id="1014" r:id="rId14"/>
    <p:sldId id="1056" r:id="rId15"/>
    <p:sldId id="1061" r:id="rId16"/>
    <p:sldId id="1060" r:id="rId17"/>
    <p:sldId id="1059" r:id="rId18"/>
    <p:sldId id="1058" r:id="rId19"/>
    <p:sldId id="1057" r:id="rId20"/>
    <p:sldId id="1062" r:id="rId21"/>
    <p:sldId id="1019" r:id="rId22"/>
    <p:sldId id="1025" r:id="rId23"/>
    <p:sldId id="1026" r:id="rId24"/>
    <p:sldId id="3897" r:id="rId25"/>
    <p:sldId id="1027" r:id="rId26"/>
    <p:sldId id="1028" r:id="rId27"/>
    <p:sldId id="1029" r:id="rId28"/>
    <p:sldId id="1030" r:id="rId29"/>
    <p:sldId id="1031" r:id="rId30"/>
    <p:sldId id="3876" r:id="rId31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%20Roper\Dropbox\BYU\CS%20235\C%20S%20235%20NetIDs%20-%20Data%20Structures%20(2018-01-3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%20Roper\Dropbox\BYU\CS%20235\C%20S%20235%20NetIDs%20-%20Data%20Structures%20(2018-01-3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'C S 235 - Data Structures (2018'!$A$2:$A$34</c:f>
              <c:numCache>
                <c:formatCode>General</c:formatCode>
                <c:ptCount val="33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</c:numCache>
            </c:numRef>
          </c:cat>
          <c:val>
            <c:numRef>
              <c:f>'C S 235 - Data Structures (2018'!$B$2:$B$34</c:f>
              <c:numCache>
                <c:formatCode>General</c:formatCode>
                <c:ptCount val="33"/>
                <c:pt idx="0">
                  <c:v>9</c:v>
                </c:pt>
                <c:pt idx="1">
                  <c:v>9.8125</c:v>
                </c:pt>
                <c:pt idx="2">
                  <c:v>10.75</c:v>
                </c:pt>
                <c:pt idx="3">
                  <c:v>11.8125</c:v>
                </c:pt>
                <c:pt idx="4">
                  <c:v>13</c:v>
                </c:pt>
                <c:pt idx="5">
                  <c:v>14.3125</c:v>
                </c:pt>
                <c:pt idx="6">
                  <c:v>15.75</c:v>
                </c:pt>
                <c:pt idx="7">
                  <c:v>17.3125</c:v>
                </c:pt>
                <c:pt idx="8">
                  <c:v>19</c:v>
                </c:pt>
                <c:pt idx="9">
                  <c:v>20.8125</c:v>
                </c:pt>
                <c:pt idx="10">
                  <c:v>22.75</c:v>
                </c:pt>
                <c:pt idx="11">
                  <c:v>24.8125</c:v>
                </c:pt>
                <c:pt idx="12">
                  <c:v>27</c:v>
                </c:pt>
                <c:pt idx="13">
                  <c:v>29.3125</c:v>
                </c:pt>
                <c:pt idx="14">
                  <c:v>31.75</c:v>
                </c:pt>
                <c:pt idx="15">
                  <c:v>34.3125</c:v>
                </c:pt>
                <c:pt idx="16">
                  <c:v>37</c:v>
                </c:pt>
                <c:pt idx="17">
                  <c:v>39.8125</c:v>
                </c:pt>
                <c:pt idx="18">
                  <c:v>42.75</c:v>
                </c:pt>
                <c:pt idx="19">
                  <c:v>45.8125</c:v>
                </c:pt>
                <c:pt idx="20">
                  <c:v>49</c:v>
                </c:pt>
                <c:pt idx="21">
                  <c:v>52.3125</c:v>
                </c:pt>
                <c:pt idx="22">
                  <c:v>55.75</c:v>
                </c:pt>
                <c:pt idx="23">
                  <c:v>59.3125</c:v>
                </c:pt>
                <c:pt idx="24">
                  <c:v>63</c:v>
                </c:pt>
                <c:pt idx="25">
                  <c:v>66.8125</c:v>
                </c:pt>
                <c:pt idx="26">
                  <c:v>70.75</c:v>
                </c:pt>
                <c:pt idx="27">
                  <c:v>74.8125</c:v>
                </c:pt>
                <c:pt idx="28">
                  <c:v>79</c:v>
                </c:pt>
                <c:pt idx="29">
                  <c:v>83.3125</c:v>
                </c:pt>
                <c:pt idx="30">
                  <c:v>87.75</c:v>
                </c:pt>
                <c:pt idx="31">
                  <c:v>92.3125</c:v>
                </c:pt>
                <c:pt idx="32">
                  <c:v>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10-4F1A-8C53-F87567CBA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53887696"/>
        <c:axId val="-75388660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'C S 235 - Data Structures (2018'!$A$2:$A$34</c15:sqref>
                        </c15:formulaRef>
                      </c:ext>
                    </c:extLst>
                    <c:numCache>
                      <c:formatCode>General</c:formatCode>
                      <c:ptCount val="33"/>
                      <c:pt idx="0">
                        <c:v>0</c:v>
                      </c:pt>
                      <c:pt idx="1">
                        <c:v>0.25</c:v>
                      </c:pt>
                      <c:pt idx="2">
                        <c:v>0.5</c:v>
                      </c:pt>
                      <c:pt idx="3">
                        <c:v>0.75</c:v>
                      </c:pt>
                      <c:pt idx="4">
                        <c:v>1</c:v>
                      </c:pt>
                      <c:pt idx="5">
                        <c:v>1.25</c:v>
                      </c:pt>
                      <c:pt idx="6">
                        <c:v>1.5</c:v>
                      </c:pt>
                      <c:pt idx="7">
                        <c:v>1.75</c:v>
                      </c:pt>
                      <c:pt idx="8">
                        <c:v>2</c:v>
                      </c:pt>
                      <c:pt idx="9">
                        <c:v>2.25</c:v>
                      </c:pt>
                      <c:pt idx="10">
                        <c:v>2.5</c:v>
                      </c:pt>
                      <c:pt idx="11">
                        <c:v>2.75</c:v>
                      </c:pt>
                      <c:pt idx="12">
                        <c:v>3</c:v>
                      </c:pt>
                      <c:pt idx="13">
                        <c:v>3.25</c:v>
                      </c:pt>
                      <c:pt idx="14">
                        <c:v>3.5</c:v>
                      </c:pt>
                      <c:pt idx="15">
                        <c:v>3.75</c:v>
                      </c:pt>
                      <c:pt idx="16">
                        <c:v>4</c:v>
                      </c:pt>
                      <c:pt idx="17">
                        <c:v>4.25</c:v>
                      </c:pt>
                      <c:pt idx="18">
                        <c:v>4.5</c:v>
                      </c:pt>
                      <c:pt idx="19">
                        <c:v>4.75</c:v>
                      </c:pt>
                      <c:pt idx="20">
                        <c:v>5</c:v>
                      </c:pt>
                      <c:pt idx="21">
                        <c:v>5.25</c:v>
                      </c:pt>
                      <c:pt idx="22">
                        <c:v>5.5</c:v>
                      </c:pt>
                      <c:pt idx="23">
                        <c:v>5.75</c:v>
                      </c:pt>
                      <c:pt idx="24">
                        <c:v>6</c:v>
                      </c:pt>
                      <c:pt idx="25">
                        <c:v>6.25</c:v>
                      </c:pt>
                      <c:pt idx="26">
                        <c:v>6.5</c:v>
                      </c:pt>
                      <c:pt idx="27">
                        <c:v>6.75</c:v>
                      </c:pt>
                      <c:pt idx="28">
                        <c:v>7</c:v>
                      </c:pt>
                      <c:pt idx="29">
                        <c:v>7.25</c:v>
                      </c:pt>
                      <c:pt idx="30">
                        <c:v>7.5</c:v>
                      </c:pt>
                      <c:pt idx="31">
                        <c:v>7.75</c:v>
                      </c:pt>
                      <c:pt idx="32">
                        <c:v>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'C S 235 - Data Structures (2018'!$A$2:$A$34</c15:sqref>
                        </c15:formulaRef>
                      </c:ext>
                    </c:extLst>
                    <c:numCache>
                      <c:formatCode>General</c:formatCode>
                      <c:ptCount val="33"/>
                      <c:pt idx="0">
                        <c:v>0</c:v>
                      </c:pt>
                      <c:pt idx="1">
                        <c:v>0.25</c:v>
                      </c:pt>
                      <c:pt idx="2">
                        <c:v>0.5</c:v>
                      </c:pt>
                      <c:pt idx="3">
                        <c:v>0.75</c:v>
                      </c:pt>
                      <c:pt idx="4">
                        <c:v>1</c:v>
                      </c:pt>
                      <c:pt idx="5">
                        <c:v>1.25</c:v>
                      </c:pt>
                      <c:pt idx="6">
                        <c:v>1.5</c:v>
                      </c:pt>
                      <c:pt idx="7">
                        <c:v>1.75</c:v>
                      </c:pt>
                      <c:pt idx="8">
                        <c:v>2</c:v>
                      </c:pt>
                      <c:pt idx="9">
                        <c:v>2.25</c:v>
                      </c:pt>
                      <c:pt idx="10">
                        <c:v>2.5</c:v>
                      </c:pt>
                      <c:pt idx="11">
                        <c:v>2.75</c:v>
                      </c:pt>
                      <c:pt idx="12">
                        <c:v>3</c:v>
                      </c:pt>
                      <c:pt idx="13">
                        <c:v>3.25</c:v>
                      </c:pt>
                      <c:pt idx="14">
                        <c:v>3.5</c:v>
                      </c:pt>
                      <c:pt idx="15">
                        <c:v>3.75</c:v>
                      </c:pt>
                      <c:pt idx="16">
                        <c:v>4</c:v>
                      </c:pt>
                      <c:pt idx="17">
                        <c:v>4.25</c:v>
                      </c:pt>
                      <c:pt idx="18">
                        <c:v>4.5</c:v>
                      </c:pt>
                      <c:pt idx="19">
                        <c:v>4.75</c:v>
                      </c:pt>
                      <c:pt idx="20">
                        <c:v>5</c:v>
                      </c:pt>
                      <c:pt idx="21">
                        <c:v>5.25</c:v>
                      </c:pt>
                      <c:pt idx="22">
                        <c:v>5.5</c:v>
                      </c:pt>
                      <c:pt idx="23">
                        <c:v>5.75</c:v>
                      </c:pt>
                      <c:pt idx="24">
                        <c:v>6</c:v>
                      </c:pt>
                      <c:pt idx="25">
                        <c:v>6.25</c:v>
                      </c:pt>
                      <c:pt idx="26">
                        <c:v>6.5</c:v>
                      </c:pt>
                      <c:pt idx="27">
                        <c:v>6.75</c:v>
                      </c:pt>
                      <c:pt idx="28">
                        <c:v>7</c:v>
                      </c:pt>
                      <c:pt idx="29">
                        <c:v>7.25</c:v>
                      </c:pt>
                      <c:pt idx="30">
                        <c:v>7.5</c:v>
                      </c:pt>
                      <c:pt idx="31">
                        <c:v>7.75</c:v>
                      </c:pt>
                      <c:pt idx="32">
                        <c:v>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1C10-4F1A-8C53-F87567CBA607}"/>
                  </c:ext>
                </c:extLst>
              </c15:ser>
            </c15:filteredLineSeries>
          </c:ext>
        </c:extLst>
      </c:lineChart>
      <c:catAx>
        <c:axId val="-75388769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3886608"/>
        <c:crosses val="autoZero"/>
        <c:auto val="1"/>
        <c:lblAlgn val="ctr"/>
        <c:lblOffset val="100"/>
        <c:tickLblSkip val="4"/>
        <c:noMultiLvlLbl val="0"/>
      </c:catAx>
      <c:valAx>
        <c:axId val="-753886608"/>
        <c:scaling>
          <c:orientation val="minMax"/>
          <c:max val="250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3887696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  <a:ln>
          <a:solidFill>
            <a:srgbClr val="FF000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'C S 235 - Data Structures (2018'!$A$2:$A$34</c:f>
              <c:numCache>
                <c:formatCode>General</c:formatCode>
                <c:ptCount val="33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</c:numCache>
            </c:numRef>
          </c:cat>
          <c:val>
            <c:numRef>
              <c:f>'C S 235 - Data Structures (2018'!$B$2:$B$34</c:f>
              <c:numCache>
                <c:formatCode>General</c:formatCode>
                <c:ptCount val="33"/>
                <c:pt idx="0">
                  <c:v>9</c:v>
                </c:pt>
                <c:pt idx="1">
                  <c:v>9.8125</c:v>
                </c:pt>
                <c:pt idx="2">
                  <c:v>10.75</c:v>
                </c:pt>
                <c:pt idx="3">
                  <c:v>11.8125</c:v>
                </c:pt>
                <c:pt idx="4">
                  <c:v>13</c:v>
                </c:pt>
                <c:pt idx="5">
                  <c:v>14.3125</c:v>
                </c:pt>
                <c:pt idx="6">
                  <c:v>15.75</c:v>
                </c:pt>
                <c:pt idx="7">
                  <c:v>17.3125</c:v>
                </c:pt>
                <c:pt idx="8">
                  <c:v>19</c:v>
                </c:pt>
                <c:pt idx="9">
                  <c:v>20.8125</c:v>
                </c:pt>
                <c:pt idx="10">
                  <c:v>22.75</c:v>
                </c:pt>
                <c:pt idx="11">
                  <c:v>24.8125</c:v>
                </c:pt>
                <c:pt idx="12">
                  <c:v>27</c:v>
                </c:pt>
                <c:pt idx="13">
                  <c:v>29.3125</c:v>
                </c:pt>
                <c:pt idx="14">
                  <c:v>31.75</c:v>
                </c:pt>
                <c:pt idx="15">
                  <c:v>34.3125</c:v>
                </c:pt>
                <c:pt idx="16">
                  <c:v>37</c:v>
                </c:pt>
                <c:pt idx="17">
                  <c:v>39.8125</c:v>
                </c:pt>
                <c:pt idx="18">
                  <c:v>42.75</c:v>
                </c:pt>
                <c:pt idx="19">
                  <c:v>45.8125</c:v>
                </c:pt>
                <c:pt idx="20">
                  <c:v>49</c:v>
                </c:pt>
                <c:pt idx="21">
                  <c:v>52.3125</c:v>
                </c:pt>
                <c:pt idx="22">
                  <c:v>55.75</c:v>
                </c:pt>
                <c:pt idx="23">
                  <c:v>59.3125</c:v>
                </c:pt>
                <c:pt idx="24">
                  <c:v>63</c:v>
                </c:pt>
                <c:pt idx="25">
                  <c:v>66.8125</c:v>
                </c:pt>
                <c:pt idx="26">
                  <c:v>70.75</c:v>
                </c:pt>
                <c:pt idx="27">
                  <c:v>74.8125</c:v>
                </c:pt>
                <c:pt idx="28">
                  <c:v>79</c:v>
                </c:pt>
                <c:pt idx="29">
                  <c:v>83.3125</c:v>
                </c:pt>
                <c:pt idx="30">
                  <c:v>87.75</c:v>
                </c:pt>
                <c:pt idx="31">
                  <c:v>92.3125</c:v>
                </c:pt>
                <c:pt idx="32">
                  <c:v>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BD-47F1-BDB2-5FD5892851D8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'C S 235 - Data Structures (2018'!$A$2:$A$34</c:f>
              <c:numCache>
                <c:formatCode>General</c:formatCode>
                <c:ptCount val="33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</c:numCache>
            </c:numRef>
          </c:cat>
          <c:val>
            <c:numRef>
              <c:f>'C S 235 - Data Structures (2018'!$C$2:$C$34</c:f>
              <c:numCache>
                <c:formatCode>General</c:formatCode>
                <c:ptCount val="33"/>
                <c:pt idx="0">
                  <c:v>0</c:v>
                </c:pt>
                <c:pt idx="1">
                  <c:v>0.1875</c:v>
                </c:pt>
                <c:pt idx="2">
                  <c:v>0.75</c:v>
                </c:pt>
                <c:pt idx="3">
                  <c:v>1.6875</c:v>
                </c:pt>
                <c:pt idx="4">
                  <c:v>3</c:v>
                </c:pt>
                <c:pt idx="5">
                  <c:v>4.6875</c:v>
                </c:pt>
                <c:pt idx="6">
                  <c:v>6.75</c:v>
                </c:pt>
                <c:pt idx="7">
                  <c:v>9.1875</c:v>
                </c:pt>
                <c:pt idx="8">
                  <c:v>12</c:v>
                </c:pt>
                <c:pt idx="9">
                  <c:v>15.1875</c:v>
                </c:pt>
                <c:pt idx="10">
                  <c:v>18.75</c:v>
                </c:pt>
                <c:pt idx="11">
                  <c:v>22.6875</c:v>
                </c:pt>
                <c:pt idx="12">
                  <c:v>27</c:v>
                </c:pt>
                <c:pt idx="13">
                  <c:v>31.6875</c:v>
                </c:pt>
                <c:pt idx="14">
                  <c:v>36.75</c:v>
                </c:pt>
                <c:pt idx="15">
                  <c:v>42.1875</c:v>
                </c:pt>
                <c:pt idx="16">
                  <c:v>48</c:v>
                </c:pt>
                <c:pt idx="17">
                  <c:v>54.1875</c:v>
                </c:pt>
                <c:pt idx="18">
                  <c:v>60.75</c:v>
                </c:pt>
                <c:pt idx="19">
                  <c:v>67.6875</c:v>
                </c:pt>
                <c:pt idx="20">
                  <c:v>75</c:v>
                </c:pt>
                <c:pt idx="21">
                  <c:v>82.6875</c:v>
                </c:pt>
                <c:pt idx="22">
                  <c:v>90.75</c:v>
                </c:pt>
                <c:pt idx="23">
                  <c:v>99.1875</c:v>
                </c:pt>
                <c:pt idx="24">
                  <c:v>108</c:v>
                </c:pt>
                <c:pt idx="25">
                  <c:v>117.1875</c:v>
                </c:pt>
                <c:pt idx="26">
                  <c:v>126.75</c:v>
                </c:pt>
                <c:pt idx="27">
                  <c:v>136.6875</c:v>
                </c:pt>
                <c:pt idx="28">
                  <c:v>147</c:v>
                </c:pt>
                <c:pt idx="29">
                  <c:v>157.6875</c:v>
                </c:pt>
                <c:pt idx="30">
                  <c:v>168.75</c:v>
                </c:pt>
                <c:pt idx="31">
                  <c:v>180.1875</c:v>
                </c:pt>
                <c:pt idx="32">
                  <c:v>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BD-47F1-BDB2-5FD589285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53882256"/>
        <c:axId val="-753889872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'C S 235 - Data Structures (2018'!$A$2:$A$34</c15:sqref>
                        </c15:formulaRef>
                      </c:ext>
                    </c:extLst>
                    <c:numCache>
                      <c:formatCode>General</c:formatCode>
                      <c:ptCount val="33"/>
                      <c:pt idx="0">
                        <c:v>0</c:v>
                      </c:pt>
                      <c:pt idx="1">
                        <c:v>0.25</c:v>
                      </c:pt>
                      <c:pt idx="2">
                        <c:v>0.5</c:v>
                      </c:pt>
                      <c:pt idx="3">
                        <c:v>0.75</c:v>
                      </c:pt>
                      <c:pt idx="4">
                        <c:v>1</c:v>
                      </c:pt>
                      <c:pt idx="5">
                        <c:v>1.25</c:v>
                      </c:pt>
                      <c:pt idx="6">
                        <c:v>1.5</c:v>
                      </c:pt>
                      <c:pt idx="7">
                        <c:v>1.75</c:v>
                      </c:pt>
                      <c:pt idx="8">
                        <c:v>2</c:v>
                      </c:pt>
                      <c:pt idx="9">
                        <c:v>2.25</c:v>
                      </c:pt>
                      <c:pt idx="10">
                        <c:v>2.5</c:v>
                      </c:pt>
                      <c:pt idx="11">
                        <c:v>2.75</c:v>
                      </c:pt>
                      <c:pt idx="12">
                        <c:v>3</c:v>
                      </c:pt>
                      <c:pt idx="13">
                        <c:v>3.25</c:v>
                      </c:pt>
                      <c:pt idx="14">
                        <c:v>3.5</c:v>
                      </c:pt>
                      <c:pt idx="15">
                        <c:v>3.75</c:v>
                      </c:pt>
                      <c:pt idx="16">
                        <c:v>4</c:v>
                      </c:pt>
                      <c:pt idx="17">
                        <c:v>4.25</c:v>
                      </c:pt>
                      <c:pt idx="18">
                        <c:v>4.5</c:v>
                      </c:pt>
                      <c:pt idx="19">
                        <c:v>4.75</c:v>
                      </c:pt>
                      <c:pt idx="20">
                        <c:v>5</c:v>
                      </c:pt>
                      <c:pt idx="21">
                        <c:v>5.25</c:v>
                      </c:pt>
                      <c:pt idx="22">
                        <c:v>5.5</c:v>
                      </c:pt>
                      <c:pt idx="23">
                        <c:v>5.75</c:v>
                      </c:pt>
                      <c:pt idx="24">
                        <c:v>6</c:v>
                      </c:pt>
                      <c:pt idx="25">
                        <c:v>6.25</c:v>
                      </c:pt>
                      <c:pt idx="26">
                        <c:v>6.5</c:v>
                      </c:pt>
                      <c:pt idx="27">
                        <c:v>6.75</c:v>
                      </c:pt>
                      <c:pt idx="28">
                        <c:v>7</c:v>
                      </c:pt>
                      <c:pt idx="29">
                        <c:v>7.25</c:v>
                      </c:pt>
                      <c:pt idx="30">
                        <c:v>7.5</c:v>
                      </c:pt>
                      <c:pt idx="31">
                        <c:v>7.75</c:v>
                      </c:pt>
                      <c:pt idx="32">
                        <c:v>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'C S 235 - Data Structures (2018'!$A$2:$A$34</c15:sqref>
                        </c15:formulaRef>
                      </c:ext>
                    </c:extLst>
                    <c:numCache>
                      <c:formatCode>General</c:formatCode>
                      <c:ptCount val="33"/>
                      <c:pt idx="0">
                        <c:v>0</c:v>
                      </c:pt>
                      <c:pt idx="1">
                        <c:v>0.25</c:v>
                      </c:pt>
                      <c:pt idx="2">
                        <c:v>0.5</c:v>
                      </c:pt>
                      <c:pt idx="3">
                        <c:v>0.75</c:v>
                      </c:pt>
                      <c:pt idx="4">
                        <c:v>1</c:v>
                      </c:pt>
                      <c:pt idx="5">
                        <c:v>1.25</c:v>
                      </c:pt>
                      <c:pt idx="6">
                        <c:v>1.5</c:v>
                      </c:pt>
                      <c:pt idx="7">
                        <c:v>1.75</c:v>
                      </c:pt>
                      <c:pt idx="8">
                        <c:v>2</c:v>
                      </c:pt>
                      <c:pt idx="9">
                        <c:v>2.25</c:v>
                      </c:pt>
                      <c:pt idx="10">
                        <c:v>2.5</c:v>
                      </c:pt>
                      <c:pt idx="11">
                        <c:v>2.75</c:v>
                      </c:pt>
                      <c:pt idx="12">
                        <c:v>3</c:v>
                      </c:pt>
                      <c:pt idx="13">
                        <c:v>3.25</c:v>
                      </c:pt>
                      <c:pt idx="14">
                        <c:v>3.5</c:v>
                      </c:pt>
                      <c:pt idx="15">
                        <c:v>3.75</c:v>
                      </c:pt>
                      <c:pt idx="16">
                        <c:v>4</c:v>
                      </c:pt>
                      <c:pt idx="17">
                        <c:v>4.25</c:v>
                      </c:pt>
                      <c:pt idx="18">
                        <c:v>4.5</c:v>
                      </c:pt>
                      <c:pt idx="19">
                        <c:v>4.75</c:v>
                      </c:pt>
                      <c:pt idx="20">
                        <c:v>5</c:v>
                      </c:pt>
                      <c:pt idx="21">
                        <c:v>5.25</c:v>
                      </c:pt>
                      <c:pt idx="22">
                        <c:v>5.5</c:v>
                      </c:pt>
                      <c:pt idx="23">
                        <c:v>5.75</c:v>
                      </c:pt>
                      <c:pt idx="24">
                        <c:v>6</c:v>
                      </c:pt>
                      <c:pt idx="25">
                        <c:v>6.25</c:v>
                      </c:pt>
                      <c:pt idx="26">
                        <c:v>6.5</c:v>
                      </c:pt>
                      <c:pt idx="27">
                        <c:v>6.75</c:v>
                      </c:pt>
                      <c:pt idx="28">
                        <c:v>7</c:v>
                      </c:pt>
                      <c:pt idx="29">
                        <c:v>7.25</c:v>
                      </c:pt>
                      <c:pt idx="30">
                        <c:v>7.5</c:v>
                      </c:pt>
                      <c:pt idx="31">
                        <c:v>7.75</c:v>
                      </c:pt>
                      <c:pt idx="32">
                        <c:v>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5EBD-47F1-BDB2-5FD5892851D8}"/>
                  </c:ext>
                </c:extLst>
              </c15:ser>
            </c15:filteredLineSeries>
          </c:ext>
        </c:extLst>
      </c:lineChart>
      <c:catAx>
        <c:axId val="-75388225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3889872"/>
        <c:crosses val="autoZero"/>
        <c:auto val="1"/>
        <c:lblAlgn val="ctr"/>
        <c:lblOffset val="100"/>
        <c:tickLblSkip val="4"/>
        <c:noMultiLvlLbl val="0"/>
      </c:catAx>
      <c:valAx>
        <c:axId val="-753889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3882256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  <a:ln>
          <a:solidFill>
            <a:srgbClr val="FF000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90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25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248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9577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25158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196FDB-3CC6-42EF-BC8D-1EBAD307372B}"/>
              </a:ext>
            </a:extLst>
          </p:cNvPr>
          <p:cNvGrpSpPr/>
          <p:nvPr/>
        </p:nvGrpSpPr>
        <p:grpSpPr>
          <a:xfrm>
            <a:off x="0" y="0"/>
            <a:ext cx="10972800" cy="6858000"/>
            <a:chOff x="0" y="0"/>
            <a:chExt cx="10972800" cy="685800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AE41AD2-F21E-48AF-BACD-482F84EAF44B}"/>
                </a:ext>
              </a:extLst>
            </p:cNvPr>
            <p:cNvGrpSpPr/>
            <p:nvPr/>
          </p:nvGrpSpPr>
          <p:grpSpPr>
            <a:xfrm>
              <a:off x="0" y="0"/>
              <a:ext cx="10972800" cy="6858000"/>
              <a:chOff x="0" y="0"/>
              <a:chExt cx="9160656" cy="6858000"/>
            </a:xfrm>
          </p:grpSpPr>
          <p:pic>
            <p:nvPicPr>
              <p:cNvPr id="5" name="Picture 4" descr="A computer sitting on top of a table&#10;&#10;Description automatically generated">
                <a:extLst>
                  <a:ext uri="{FF2B5EF4-FFF2-40B4-BE49-F238E27FC236}">
                    <a16:creationId xmlns:a16="http://schemas.microsoft.com/office/drawing/2014/main" id="{668D8DC0-A0F8-40ED-B870-9E0CA2A348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60656" cy="685800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1FADBB5E-58B4-47C2-9131-A0E5349A05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466">
                <a:off x="3443599" y="4781389"/>
                <a:ext cx="534372" cy="793805"/>
              </a:xfrm>
              <a:prstGeom prst="rect">
                <a:avLst/>
              </a:prstGeom>
            </p:spPr>
          </p:pic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60EFB37-F136-49CE-8728-0FE4FBE7D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9760">
              <a:off x="8664010" y="4991662"/>
              <a:ext cx="640080" cy="793805"/>
            </a:xfrm>
            <a:prstGeom prst="rect">
              <a:avLst/>
            </a:prstGeom>
          </p:spPr>
        </p:pic>
      </p:grpSp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5F929E59-6A17-4939-A0C0-0D0B6A31D2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DFD836B-DE42-43D4-9F19-6B0E02278132}"/>
              </a:ext>
            </a:extLst>
          </p:cNvPr>
          <p:cNvSpPr txBox="1"/>
          <p:nvPr/>
        </p:nvSpPr>
        <p:spPr>
          <a:xfrm>
            <a:off x="276226" y="121639"/>
            <a:ext cx="4800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CS 235 Data Structures</a:t>
            </a:r>
          </a:p>
          <a:p>
            <a:pPr algn="ctr" fontAlgn="base">
              <a:spcBef>
                <a:spcPts val="600"/>
              </a:spcBef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 C++ Primer, P.4-6 (04)</a:t>
            </a:r>
          </a:p>
        </p:txBody>
      </p:sp>
    </p:spTree>
    <p:extLst>
      <p:ext uri="{BB962C8B-B14F-4D97-AF65-F5344CB8AC3E}">
        <p14:creationId xmlns:p14="http://schemas.microsoft.com/office/powerpoint/2010/main" val="243708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2.5, pgs. 166-168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2.5 Reasoning about Programs: Assertions and Loop Invariants</a:t>
            </a:r>
          </a:p>
          <a:p>
            <a:pPr algn="ctr"/>
            <a:r>
              <a:rPr lang="en-US" sz="2000" dirty="0"/>
              <a:t>Assertions</a:t>
            </a:r>
          </a:p>
          <a:p>
            <a:pPr algn="ctr"/>
            <a:r>
              <a:rPr lang="en-US" sz="2000" dirty="0"/>
              <a:t>Loop Invariants</a:t>
            </a:r>
          </a:p>
          <a:p>
            <a:pPr algn="ctr"/>
            <a:r>
              <a:rPr lang="en-US" sz="2000" dirty="0"/>
              <a:t>The C++ assert Macro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062163"/>
            <a:ext cx="27432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132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b="1" i="1" dirty="0">
                <a:solidFill>
                  <a:srgbClr val="FF0000"/>
                </a:solidFill>
              </a:rPr>
              <a:t>Assertions</a:t>
            </a:r>
            <a:r>
              <a:rPr lang="en-US" dirty="0"/>
              <a:t> are logical statements about a program condition that are "asserted" to be true.</a:t>
            </a:r>
          </a:p>
          <a:p>
            <a:pPr lvl="1">
              <a:defRPr/>
            </a:pPr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pre-condition</a:t>
            </a:r>
            <a:r>
              <a:rPr lang="en-US" dirty="0"/>
              <a:t> is an assertion about the state of the input data (generally the input parameters) before the function is executed.</a:t>
            </a:r>
          </a:p>
          <a:p>
            <a:pPr lvl="2">
              <a:defRPr/>
            </a:pPr>
            <a:r>
              <a:rPr lang="en-US" dirty="0"/>
              <a:t>For example, a pre-condition for method </a:t>
            </a:r>
            <a:r>
              <a:rPr lang="en-US" b="1" dirty="0">
                <a:latin typeface="Arial Narrow" panose="020B0606020202030204" pitchFamily="34" charset="0"/>
              </a:rPr>
              <a:t>double divide(double dividend, double divisor)</a:t>
            </a:r>
            <a:r>
              <a:rPr lang="en-US" dirty="0"/>
              <a:t> might be </a:t>
            </a:r>
            <a:r>
              <a:rPr lang="en-US" b="1" dirty="0">
                <a:latin typeface="Arial Narrow" panose="020B0606020202030204" pitchFamily="34" charset="0"/>
              </a:rPr>
              <a:t>divisor != 0</a:t>
            </a:r>
            <a:r>
              <a:rPr lang="en-US" dirty="0"/>
              <a:t>.</a:t>
            </a:r>
          </a:p>
          <a:p>
            <a:pPr lvl="1">
              <a:defRPr/>
            </a:pPr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post-condition</a:t>
            </a:r>
            <a:r>
              <a:rPr lang="en-US" dirty="0"/>
              <a:t> is an assertion about the state of the output data when the function returns.</a:t>
            </a:r>
          </a:p>
          <a:p>
            <a:pPr lvl="2">
              <a:defRPr/>
            </a:pPr>
            <a:r>
              <a:rPr lang="en-US" dirty="0"/>
              <a:t>For example, a post-condition for method </a:t>
            </a:r>
            <a:r>
              <a:rPr lang="en-US" b="1" dirty="0" err="1">
                <a:latin typeface="Arial Narrow" panose="020B0606020202030204" pitchFamily="34" charset="0"/>
              </a:rPr>
              <a:t>int</a:t>
            </a:r>
            <a:r>
              <a:rPr lang="en-US" b="1" dirty="0">
                <a:latin typeface="Arial Narrow" panose="020B0606020202030204" pitchFamily="34" charset="0"/>
              </a:rPr>
              <a:t> search (</a:t>
            </a:r>
            <a:r>
              <a:rPr lang="en-US" b="1" dirty="0" err="1">
                <a:latin typeface="Arial Narrow" panose="020B0606020202030204" pitchFamily="34" charset="0"/>
              </a:rPr>
              <a:t>int</a:t>
            </a:r>
            <a:r>
              <a:rPr lang="en-US" b="1" dirty="0">
                <a:latin typeface="Arial Narrow" panose="020B0606020202030204" pitchFamily="34" charset="0"/>
              </a:rPr>
              <a:t> x[], </a:t>
            </a:r>
            <a:r>
              <a:rPr lang="en-US" b="1" dirty="0" err="1">
                <a:latin typeface="Arial Narrow" panose="020B0606020202030204" pitchFamily="34" charset="0"/>
              </a:rPr>
              <a:t>int</a:t>
            </a:r>
            <a:r>
              <a:rPr lang="en-US" b="1" dirty="0">
                <a:latin typeface="Arial Narrow" panose="020B0606020202030204" pitchFamily="34" charset="0"/>
              </a:rPr>
              <a:t> </a:t>
            </a:r>
            <a:r>
              <a:rPr lang="en-US" b="1" dirty="0" err="1">
                <a:latin typeface="Arial Narrow" panose="020B0606020202030204" pitchFamily="34" charset="0"/>
              </a:rPr>
              <a:t>x_length</a:t>
            </a:r>
            <a:r>
              <a:rPr lang="en-US" b="1" dirty="0">
                <a:latin typeface="Arial Narrow" panose="020B0606020202030204" pitchFamily="34" charset="0"/>
              </a:rPr>
              <a:t>, </a:t>
            </a:r>
            <a:r>
              <a:rPr lang="en-US" b="1" dirty="0" err="1">
                <a:latin typeface="Arial Narrow" panose="020B0606020202030204" pitchFamily="34" charset="0"/>
              </a:rPr>
              <a:t>int</a:t>
            </a:r>
            <a:r>
              <a:rPr lang="en-US" b="1" dirty="0">
                <a:latin typeface="Arial Narrow" panose="020B0606020202030204" pitchFamily="34" charset="0"/>
              </a:rPr>
              <a:t> target) </a:t>
            </a:r>
            <a:r>
              <a:rPr lang="en-US" dirty="0"/>
              <a:t>would be all elements were tested and target not found.</a:t>
            </a:r>
          </a:p>
          <a:p>
            <a:pPr lvl="1">
              <a:defRPr/>
            </a:pPr>
            <a:r>
              <a:rPr lang="en-US" dirty="0"/>
              <a:t>An </a:t>
            </a:r>
            <a:r>
              <a:rPr lang="en-US" b="1" dirty="0">
                <a:solidFill>
                  <a:srgbClr val="FF0000"/>
                </a:solidFill>
              </a:rPr>
              <a:t>invariant</a:t>
            </a:r>
            <a:r>
              <a:rPr lang="en-US" dirty="0"/>
              <a:t> is a particular pre-condition of a procedure that is the same (hasn't changed) after the procedure is completed.</a:t>
            </a:r>
          </a:p>
          <a:p>
            <a:pPr lvl="2">
              <a:defRPr/>
            </a:pPr>
            <a:r>
              <a:rPr lang="en-US" dirty="0"/>
              <a:t>For example, a valid invariant for a procedure </a:t>
            </a:r>
            <a:r>
              <a:rPr lang="en-US" b="1" dirty="0" err="1">
                <a:latin typeface="Arial Narrow" panose="020B0606020202030204" pitchFamily="34" charset="0"/>
              </a:rPr>
              <a:t>boolean</a:t>
            </a:r>
            <a:r>
              <a:rPr lang="en-US" b="1" dirty="0">
                <a:latin typeface="Arial Narrow" panose="020B0606020202030204" pitchFamily="34" charset="0"/>
              </a:rPr>
              <a:t> search(int term, int array[])</a:t>
            </a:r>
            <a:r>
              <a:rPr lang="en-US" dirty="0"/>
              <a:t> might be that the state of </a:t>
            </a:r>
            <a:r>
              <a:rPr lang="en-US" b="1" dirty="0">
                <a:latin typeface="Arial Narrow" panose="020B0606020202030204" pitchFamily="34" charset="0"/>
              </a:rPr>
              <a:t>array</a:t>
            </a:r>
            <a:r>
              <a:rPr lang="en-US" dirty="0"/>
              <a:t> before the call is the same as it is after the call.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27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2.6, pgs. 170-179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2.6 Efficiency of Algorithms </a:t>
            </a:r>
          </a:p>
          <a:p>
            <a:pPr algn="ctr"/>
            <a:r>
              <a:rPr lang="en-US" sz="2000" dirty="0"/>
              <a:t>Big-O Notation</a:t>
            </a:r>
          </a:p>
          <a:p>
            <a:pPr algn="ctr"/>
            <a:r>
              <a:rPr lang="en-US" sz="2000" dirty="0"/>
              <a:t>Comparing Performance</a:t>
            </a:r>
          </a:p>
          <a:p>
            <a:pPr algn="ctr"/>
            <a:r>
              <a:rPr lang="en-US" sz="2000" dirty="0"/>
              <a:t>Algorithms with Exponential and Factorial Growth Rates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09800"/>
            <a:ext cx="291465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675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of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Getting a precise measure of the performance of an algorithm is difficult.</a:t>
            </a:r>
          </a:p>
          <a:p>
            <a:pPr>
              <a:defRPr/>
            </a:pPr>
            <a:r>
              <a:rPr lang="en-US" dirty="0"/>
              <a:t>We can try to </a:t>
            </a:r>
            <a:r>
              <a:rPr lang="en-US" b="1" i="1" u="sng" dirty="0">
                <a:solidFill>
                  <a:srgbClr val="FF0000"/>
                </a:solidFill>
              </a:rPr>
              <a:t>approximate the effect of a change in the number of data items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, that an algorithm processes.</a:t>
            </a:r>
          </a:p>
          <a:p>
            <a:pPr>
              <a:defRPr/>
            </a:pPr>
            <a:r>
              <a:rPr lang="en-US" dirty="0"/>
              <a:t>In this way we can see how an algorithm's execution time increases with respect to </a:t>
            </a:r>
            <a:r>
              <a:rPr lang="en-US" i="1" dirty="0"/>
              <a:t>n</a:t>
            </a:r>
            <a:r>
              <a:rPr lang="en-US" dirty="0"/>
              <a:t>, so we can compare two algorithms by examining their </a:t>
            </a:r>
            <a:r>
              <a:rPr lang="en-US" b="1" i="1" u="sng" dirty="0">
                <a:solidFill>
                  <a:srgbClr val="FF0000"/>
                </a:solidFill>
              </a:rPr>
              <a:t>growth rate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/>
              <a:t>For many problems there are algorithms that are relatively obvious but inefficient.</a:t>
            </a:r>
          </a:p>
          <a:p>
            <a:pPr>
              <a:defRPr/>
            </a:pPr>
            <a:r>
              <a:rPr lang="en-US" dirty="0"/>
              <a:t>Even though computers are getting faster, with larger memories,  algorithm growth rates can be so large that no computer can solve the problem above a certain size.</a:t>
            </a:r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5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58368" y="1295401"/>
            <a:ext cx="9095232" cy="76200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dirty="0"/>
              <a:t>Consider the following functions with respect to execution: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1935020"/>
            <a:ext cx="4191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int i = sqrt(n);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395350" y="1935020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1 </a:t>
            </a:r>
            <a:r>
              <a:rPr lang="en-US" dirty="0"/>
              <a:t>time</a:t>
            </a:r>
            <a:endParaRPr lang="en-US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22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58368" y="1295401"/>
            <a:ext cx="9095232" cy="76200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dirty="0"/>
              <a:t>Consider the following functions with respect to execution: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1932405"/>
            <a:ext cx="4191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int i = sqrt(n);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395350" y="1932405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1 </a:t>
            </a:r>
            <a:r>
              <a:rPr lang="en-US" dirty="0"/>
              <a:t>time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73ADB4-1E82-45B2-BE9A-0F553E5EE0D0}"/>
              </a:ext>
            </a:extLst>
          </p:cNvPr>
          <p:cNvSpPr txBox="1"/>
          <p:nvPr/>
        </p:nvSpPr>
        <p:spPr>
          <a:xfrm>
            <a:off x="5562600" y="2353364"/>
            <a:ext cx="4191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for (int i = 0; i &lt; n; ++i)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// Statement(s)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D732D18-9D7F-4438-9598-19A289092C46}"/>
              </a:ext>
            </a:extLst>
          </p:cNvPr>
          <p:cNvSpPr txBox="1">
            <a:spLocks/>
          </p:cNvSpPr>
          <p:nvPr/>
        </p:nvSpPr>
        <p:spPr bwMode="auto">
          <a:xfrm>
            <a:off x="1395350" y="2353363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n </a:t>
            </a:r>
            <a:r>
              <a:rPr lang="en-US" dirty="0"/>
              <a:t>times</a:t>
            </a:r>
            <a:endParaRPr lang="en-US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95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3E72A1BF-5A7C-4D39-AAB3-6D480027FD97}"/>
              </a:ext>
            </a:extLst>
          </p:cNvPr>
          <p:cNvSpPr txBox="1"/>
          <p:nvPr/>
        </p:nvSpPr>
        <p:spPr>
          <a:xfrm>
            <a:off x="5562600" y="2351332"/>
            <a:ext cx="41910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for (int i = 0; i &lt; n; ++i)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for (int j = 0; j &lt; m; ++j)</a:t>
            </a:r>
          </a:p>
          <a:p>
            <a:r>
              <a:rPr lang="en-US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   // Statement(s)</a:t>
            </a:r>
          </a:p>
          <a:p>
            <a:r>
              <a:rPr lang="en-US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58368" y="1295401"/>
            <a:ext cx="9095232" cy="76200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dirty="0"/>
              <a:t>Consider the following functions with respect to execution: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1930373"/>
            <a:ext cx="4191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int i = sqrt(n);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395350" y="1930373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1 </a:t>
            </a:r>
            <a:r>
              <a:rPr lang="en-US" dirty="0"/>
              <a:t>time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D732D18-9D7F-4438-9598-19A289092C46}"/>
              </a:ext>
            </a:extLst>
          </p:cNvPr>
          <p:cNvSpPr txBox="1">
            <a:spLocks/>
          </p:cNvSpPr>
          <p:nvPr/>
        </p:nvSpPr>
        <p:spPr bwMode="auto">
          <a:xfrm>
            <a:off x="1395350" y="2351331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n </a:t>
            </a:r>
            <a:r>
              <a:rPr lang="en-US" dirty="0"/>
              <a:t>times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5B7748-C4C9-44B7-B9F6-1DBABFCE4562}"/>
              </a:ext>
            </a:extLst>
          </p:cNvPr>
          <p:cNvSpPr txBox="1">
            <a:spLocks/>
          </p:cNvSpPr>
          <p:nvPr/>
        </p:nvSpPr>
        <p:spPr bwMode="auto">
          <a:xfrm>
            <a:off x="1395350" y="2772289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(n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 m</a:t>
            </a:r>
            <a:r>
              <a:rPr lang="en-US" b="1" dirty="0">
                <a:latin typeface="Consolas" panose="020B0609020204030204" pitchFamily="49" charset="0"/>
                <a:sym typeface="Symbol"/>
              </a:rPr>
              <a:t>)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/>
              <a:t>times</a:t>
            </a:r>
            <a:endParaRPr lang="en-US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2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2ADE1446-6F35-41B8-9F35-F047E231EA5A}"/>
              </a:ext>
            </a:extLst>
          </p:cNvPr>
          <p:cNvSpPr txBox="1"/>
          <p:nvPr/>
        </p:nvSpPr>
        <p:spPr>
          <a:xfrm>
            <a:off x="5562600" y="2351332"/>
            <a:ext cx="41910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for (int i = 0; i &lt; n; ++i)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for (int j = 0; j &lt; n; ++j)</a:t>
            </a:r>
          </a:p>
          <a:p>
            <a:r>
              <a:rPr lang="en-US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   // Statement(s)</a:t>
            </a:r>
          </a:p>
          <a:p>
            <a:r>
              <a:rPr lang="en-US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58368" y="1295401"/>
            <a:ext cx="9095232" cy="76200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dirty="0"/>
              <a:t>Consider the following functions with respect to execution: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1930373"/>
            <a:ext cx="4191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int i = sqrt(n);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395350" y="1930373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1 </a:t>
            </a:r>
            <a:r>
              <a:rPr lang="en-US" dirty="0"/>
              <a:t>time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D732D18-9D7F-4438-9598-19A289092C46}"/>
              </a:ext>
            </a:extLst>
          </p:cNvPr>
          <p:cNvSpPr txBox="1">
            <a:spLocks/>
          </p:cNvSpPr>
          <p:nvPr/>
        </p:nvSpPr>
        <p:spPr bwMode="auto">
          <a:xfrm>
            <a:off x="1395350" y="2351331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n </a:t>
            </a:r>
            <a:r>
              <a:rPr lang="en-US" dirty="0"/>
              <a:t>times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F28BFEF-5E5E-4CCF-AD87-769D16FEEFA4}"/>
              </a:ext>
            </a:extLst>
          </p:cNvPr>
          <p:cNvSpPr txBox="1">
            <a:spLocks/>
          </p:cNvSpPr>
          <p:nvPr/>
        </p:nvSpPr>
        <p:spPr bwMode="auto">
          <a:xfrm>
            <a:off x="1390489" y="3193247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n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 n</a:t>
            </a:r>
            <a:r>
              <a:rPr lang="en-US" b="1" dirty="0">
                <a:latin typeface="Consolas" panose="020B0609020204030204" pitchFamily="49" charset="0"/>
                <a:sym typeface="Symbol"/>
              </a:rPr>
              <a:t>)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/>
              <a:t>times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5B7748-C4C9-44B7-B9F6-1DBABFCE4562}"/>
              </a:ext>
            </a:extLst>
          </p:cNvPr>
          <p:cNvSpPr txBox="1">
            <a:spLocks/>
          </p:cNvSpPr>
          <p:nvPr/>
        </p:nvSpPr>
        <p:spPr bwMode="auto">
          <a:xfrm>
            <a:off x="1395350" y="2772289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(n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 m</a:t>
            </a:r>
            <a:r>
              <a:rPr lang="en-US" b="1" dirty="0">
                <a:latin typeface="Consolas" panose="020B0609020204030204" pitchFamily="49" charset="0"/>
                <a:sym typeface="Symbol"/>
              </a:rPr>
              <a:t>)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/>
              <a:t>times</a:t>
            </a:r>
            <a:endParaRPr lang="en-US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38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D5B51CE1-AEDE-4F19-8BA5-A502F709A632}"/>
              </a:ext>
            </a:extLst>
          </p:cNvPr>
          <p:cNvSpPr txBox="1"/>
          <p:nvPr/>
        </p:nvSpPr>
        <p:spPr>
          <a:xfrm>
            <a:off x="5562600" y="2351332"/>
            <a:ext cx="44958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for (int i = 0; i &lt; n; ++i)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for (int j = i; j &lt; n; ++j)</a:t>
            </a:r>
          </a:p>
          <a:p>
            <a:r>
              <a:rPr lang="en-US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   // Statement(s)</a:t>
            </a:r>
          </a:p>
          <a:p>
            <a:r>
              <a:rPr lang="en-US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58368" y="1295401"/>
            <a:ext cx="9095232" cy="76200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dirty="0"/>
              <a:t>Consider the following functions with respect to execution: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1930373"/>
            <a:ext cx="4191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int i = sqrt(n);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395350" y="1930373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1 </a:t>
            </a:r>
            <a:r>
              <a:rPr lang="en-US" dirty="0"/>
              <a:t>time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D732D18-9D7F-4438-9598-19A289092C46}"/>
              </a:ext>
            </a:extLst>
          </p:cNvPr>
          <p:cNvSpPr txBox="1">
            <a:spLocks/>
          </p:cNvSpPr>
          <p:nvPr/>
        </p:nvSpPr>
        <p:spPr bwMode="auto">
          <a:xfrm>
            <a:off x="1395350" y="2351331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n </a:t>
            </a:r>
            <a:r>
              <a:rPr lang="en-US" dirty="0"/>
              <a:t>times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F28BFEF-5E5E-4CCF-AD87-769D16FEEFA4}"/>
              </a:ext>
            </a:extLst>
          </p:cNvPr>
          <p:cNvSpPr txBox="1">
            <a:spLocks/>
          </p:cNvSpPr>
          <p:nvPr/>
        </p:nvSpPr>
        <p:spPr bwMode="auto">
          <a:xfrm>
            <a:off x="1390489" y="3193247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n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 n</a:t>
            </a:r>
            <a:r>
              <a:rPr lang="en-US" b="1" dirty="0">
                <a:latin typeface="Consolas" panose="020B0609020204030204" pitchFamily="49" charset="0"/>
                <a:sym typeface="Symbol"/>
              </a:rPr>
              <a:t>)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/>
              <a:t>times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5B7748-C4C9-44B7-B9F6-1DBABFCE4562}"/>
              </a:ext>
            </a:extLst>
          </p:cNvPr>
          <p:cNvSpPr txBox="1">
            <a:spLocks/>
          </p:cNvSpPr>
          <p:nvPr/>
        </p:nvSpPr>
        <p:spPr bwMode="auto">
          <a:xfrm>
            <a:off x="1395350" y="2772289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(n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 m</a:t>
            </a:r>
            <a:r>
              <a:rPr lang="en-US" b="1" dirty="0">
                <a:latin typeface="Consolas" panose="020B0609020204030204" pitchFamily="49" charset="0"/>
                <a:sym typeface="Symbol"/>
              </a:rPr>
              <a:t>)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/>
              <a:t>times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99D47CD-A586-4BF0-8708-D5CFC5A64EF5}"/>
              </a:ext>
            </a:extLst>
          </p:cNvPr>
          <p:cNvSpPr txBox="1">
            <a:spLocks/>
          </p:cNvSpPr>
          <p:nvPr/>
        </p:nvSpPr>
        <p:spPr bwMode="auto">
          <a:xfrm>
            <a:off x="1392386" y="3614205"/>
            <a:ext cx="371301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n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 (</a:t>
            </a:r>
            <a:r>
              <a:rPr lang="en-US" b="1" dirty="0">
                <a:latin typeface="Consolas" panose="020B0609020204030204" pitchFamily="49" charset="0"/>
              </a:rPr>
              <a:t>n / 2))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/>
              <a:t>times</a:t>
            </a:r>
          </a:p>
        </p:txBody>
      </p:sp>
    </p:spTree>
    <p:extLst>
      <p:ext uri="{BB962C8B-B14F-4D97-AF65-F5344CB8AC3E}">
        <p14:creationId xmlns:p14="http://schemas.microsoft.com/office/powerpoint/2010/main" val="305268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15A78B61-5FDC-43BD-ABCF-C87E20EA2D9A}"/>
              </a:ext>
            </a:extLst>
          </p:cNvPr>
          <p:cNvSpPr txBox="1"/>
          <p:nvPr/>
        </p:nvSpPr>
        <p:spPr>
          <a:xfrm>
            <a:off x="5562600" y="2354767"/>
            <a:ext cx="44958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for (int i = 0; i &lt; n; ++i)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for (int j = 1; j &lt;= n; j *= 2)</a:t>
            </a:r>
          </a:p>
          <a:p>
            <a:r>
              <a:rPr lang="en-US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   // Statement(s)</a:t>
            </a:r>
          </a:p>
          <a:p>
            <a:r>
              <a:rPr lang="en-US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310" y="1295401"/>
            <a:ext cx="9111290" cy="76200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dirty="0"/>
              <a:t>Consider the following functions with respect to execution: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1933808"/>
            <a:ext cx="4191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int i = sqrt(n);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395350" y="1933808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1 </a:t>
            </a:r>
            <a:r>
              <a:rPr lang="en-US" dirty="0"/>
              <a:t>time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D732D18-9D7F-4438-9598-19A289092C46}"/>
              </a:ext>
            </a:extLst>
          </p:cNvPr>
          <p:cNvSpPr txBox="1">
            <a:spLocks/>
          </p:cNvSpPr>
          <p:nvPr/>
        </p:nvSpPr>
        <p:spPr bwMode="auto">
          <a:xfrm>
            <a:off x="1395350" y="2354766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n </a:t>
            </a:r>
            <a:r>
              <a:rPr lang="en-US" dirty="0"/>
              <a:t>times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F28BFEF-5E5E-4CCF-AD87-769D16FEEFA4}"/>
              </a:ext>
            </a:extLst>
          </p:cNvPr>
          <p:cNvSpPr txBox="1">
            <a:spLocks/>
          </p:cNvSpPr>
          <p:nvPr/>
        </p:nvSpPr>
        <p:spPr bwMode="auto">
          <a:xfrm>
            <a:off x="1390489" y="3196682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n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 n</a:t>
            </a:r>
            <a:r>
              <a:rPr lang="en-US" b="1" dirty="0">
                <a:latin typeface="Consolas" panose="020B0609020204030204" pitchFamily="49" charset="0"/>
                <a:sym typeface="Symbol"/>
              </a:rPr>
              <a:t>)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/>
              <a:t>times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5B7748-C4C9-44B7-B9F6-1DBABFCE4562}"/>
              </a:ext>
            </a:extLst>
          </p:cNvPr>
          <p:cNvSpPr txBox="1">
            <a:spLocks/>
          </p:cNvSpPr>
          <p:nvPr/>
        </p:nvSpPr>
        <p:spPr bwMode="auto">
          <a:xfrm>
            <a:off x="1395350" y="2775724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(n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 m</a:t>
            </a:r>
            <a:r>
              <a:rPr lang="en-US" b="1" dirty="0">
                <a:latin typeface="Consolas" panose="020B0609020204030204" pitchFamily="49" charset="0"/>
                <a:sym typeface="Symbol"/>
              </a:rPr>
              <a:t>)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/>
              <a:t>times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99D47CD-A586-4BF0-8708-D5CFC5A64EF5}"/>
              </a:ext>
            </a:extLst>
          </p:cNvPr>
          <p:cNvSpPr txBox="1">
            <a:spLocks/>
          </p:cNvSpPr>
          <p:nvPr/>
        </p:nvSpPr>
        <p:spPr bwMode="auto">
          <a:xfrm>
            <a:off x="1392386" y="3617640"/>
            <a:ext cx="371301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n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 (</a:t>
            </a:r>
            <a:r>
              <a:rPr lang="en-US" b="1" dirty="0">
                <a:latin typeface="Consolas" panose="020B0609020204030204" pitchFamily="49" charset="0"/>
              </a:rPr>
              <a:t>n / 2))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/>
              <a:t>times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8964314-D5E6-4A93-872D-EDF6D8CF7D22}"/>
              </a:ext>
            </a:extLst>
          </p:cNvPr>
          <p:cNvSpPr txBox="1">
            <a:spLocks/>
          </p:cNvSpPr>
          <p:nvPr/>
        </p:nvSpPr>
        <p:spPr bwMode="auto">
          <a:xfrm>
            <a:off x="1384852" y="4038600"/>
            <a:ext cx="371301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n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 log</a:t>
            </a:r>
            <a:r>
              <a:rPr lang="en-US" b="1" baseline="-25000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2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>
                <a:latin typeface="Consolas" panose="020B0609020204030204" pitchFamily="49" charset="0"/>
              </a:rPr>
              <a:t>n)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/>
              <a:t>times</a:t>
            </a:r>
          </a:p>
        </p:txBody>
      </p:sp>
    </p:spTree>
    <p:extLst>
      <p:ext uri="{BB962C8B-B14F-4D97-AF65-F5344CB8AC3E}">
        <p14:creationId xmlns:p14="http://schemas.microsoft.com/office/powerpoint/2010/main" val="163973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CBB357-3F06-4765-A323-D547367E8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951" y="1262280"/>
            <a:ext cx="7347190" cy="55103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Quiz #07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90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15A78B61-5FDC-43BD-ABCF-C87E20EA2D9A}"/>
              </a:ext>
            </a:extLst>
          </p:cNvPr>
          <p:cNvSpPr txBox="1"/>
          <p:nvPr/>
        </p:nvSpPr>
        <p:spPr>
          <a:xfrm>
            <a:off x="5562600" y="2354766"/>
            <a:ext cx="4495800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for (int i = 0; i &lt; n; ++i)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for (int j = 0; j &lt; n; ++j)</a:t>
            </a:r>
          </a:p>
          <a:p>
            <a:r>
              <a:rPr lang="en-US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   for (int k = 0; k &lt; n; ++k)</a:t>
            </a:r>
          </a:p>
          <a:p>
            <a:r>
              <a:rPr lang="en-US" b="1" dirty="0">
                <a:latin typeface="Consolas" panose="020B0609020204030204" pitchFamily="49" charset="0"/>
              </a:rPr>
              <a:t>      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      // Statement(s)</a:t>
            </a:r>
          </a:p>
          <a:p>
            <a:r>
              <a:rPr lang="en-US" b="1" dirty="0">
                <a:latin typeface="Consolas" panose="020B0609020204030204" pitchFamily="49" charset="0"/>
              </a:rPr>
              <a:t>      }</a:t>
            </a:r>
          </a:p>
          <a:p>
            <a:r>
              <a:rPr lang="en-US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310" y="1295401"/>
            <a:ext cx="9111290" cy="76200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dirty="0"/>
              <a:t>Consider the following functions with respect to execution: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1933808"/>
            <a:ext cx="4191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int i = sqrt(n);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395350" y="1933808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1 </a:t>
            </a:r>
            <a:r>
              <a:rPr lang="en-US" dirty="0"/>
              <a:t>time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D732D18-9D7F-4438-9598-19A289092C46}"/>
              </a:ext>
            </a:extLst>
          </p:cNvPr>
          <p:cNvSpPr txBox="1">
            <a:spLocks/>
          </p:cNvSpPr>
          <p:nvPr/>
        </p:nvSpPr>
        <p:spPr bwMode="auto">
          <a:xfrm>
            <a:off x="1395350" y="2354766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n </a:t>
            </a:r>
            <a:r>
              <a:rPr lang="en-US" dirty="0"/>
              <a:t>times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F28BFEF-5E5E-4CCF-AD87-769D16FEEFA4}"/>
              </a:ext>
            </a:extLst>
          </p:cNvPr>
          <p:cNvSpPr txBox="1">
            <a:spLocks/>
          </p:cNvSpPr>
          <p:nvPr/>
        </p:nvSpPr>
        <p:spPr bwMode="auto">
          <a:xfrm>
            <a:off x="1390489" y="3196682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n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 n</a:t>
            </a:r>
            <a:r>
              <a:rPr lang="en-US" b="1" dirty="0">
                <a:latin typeface="Consolas" panose="020B0609020204030204" pitchFamily="49" charset="0"/>
                <a:sym typeface="Symbol"/>
              </a:rPr>
              <a:t>)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/>
              <a:t>times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5B7748-C4C9-44B7-B9F6-1DBABFCE4562}"/>
              </a:ext>
            </a:extLst>
          </p:cNvPr>
          <p:cNvSpPr txBox="1">
            <a:spLocks/>
          </p:cNvSpPr>
          <p:nvPr/>
        </p:nvSpPr>
        <p:spPr bwMode="auto">
          <a:xfrm>
            <a:off x="1395350" y="2775724"/>
            <a:ext cx="30696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(n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 m</a:t>
            </a:r>
            <a:r>
              <a:rPr lang="en-US" b="1" dirty="0">
                <a:latin typeface="Consolas" panose="020B0609020204030204" pitchFamily="49" charset="0"/>
                <a:sym typeface="Symbol"/>
              </a:rPr>
              <a:t>)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/>
              <a:t>times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99D47CD-A586-4BF0-8708-D5CFC5A64EF5}"/>
              </a:ext>
            </a:extLst>
          </p:cNvPr>
          <p:cNvSpPr txBox="1">
            <a:spLocks/>
          </p:cNvSpPr>
          <p:nvPr/>
        </p:nvSpPr>
        <p:spPr bwMode="auto">
          <a:xfrm>
            <a:off x="1392386" y="3617640"/>
            <a:ext cx="371301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n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 (</a:t>
            </a:r>
            <a:r>
              <a:rPr lang="en-US" b="1" dirty="0">
                <a:latin typeface="Consolas" panose="020B0609020204030204" pitchFamily="49" charset="0"/>
              </a:rPr>
              <a:t>n / 2))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/>
              <a:t>times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8964314-D5E6-4A93-872D-EDF6D8CF7D22}"/>
              </a:ext>
            </a:extLst>
          </p:cNvPr>
          <p:cNvSpPr txBox="1">
            <a:spLocks/>
          </p:cNvSpPr>
          <p:nvPr/>
        </p:nvSpPr>
        <p:spPr bwMode="auto">
          <a:xfrm>
            <a:off x="1384852" y="4038600"/>
            <a:ext cx="371301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n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 log</a:t>
            </a:r>
            <a:r>
              <a:rPr lang="en-US" b="1" baseline="-25000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2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>
                <a:latin typeface="Consolas" panose="020B0609020204030204" pitchFamily="49" charset="0"/>
              </a:rPr>
              <a:t>n)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/>
              <a:t>times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5D719BE-25A7-4E04-988E-DD2F41AC6A4E}"/>
              </a:ext>
            </a:extLst>
          </p:cNvPr>
          <p:cNvSpPr txBox="1">
            <a:spLocks/>
          </p:cNvSpPr>
          <p:nvPr/>
        </p:nvSpPr>
        <p:spPr bwMode="auto">
          <a:xfrm>
            <a:off x="1380836" y="4458856"/>
            <a:ext cx="371301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n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 </a:t>
            </a:r>
            <a:r>
              <a:rPr lang="en-US" b="1" dirty="0">
                <a:latin typeface="Consolas" panose="020B0609020204030204" pitchFamily="49" charset="0"/>
              </a:rPr>
              <a:t>n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 </a:t>
            </a:r>
            <a:r>
              <a:rPr lang="en-US" b="1" dirty="0">
                <a:latin typeface="Consolas" panose="020B0609020204030204" pitchFamily="49" charset="0"/>
              </a:rPr>
              <a:t>n)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/>
              <a:t>times</a:t>
            </a:r>
          </a:p>
        </p:txBody>
      </p:sp>
    </p:spTree>
    <p:extLst>
      <p:ext uri="{BB962C8B-B14F-4D97-AF65-F5344CB8AC3E}">
        <p14:creationId xmlns:p14="http://schemas.microsoft.com/office/powerpoint/2010/main" val="278211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Understanding how the execution time (and memory requirements) of an algorithm grows as a function of increasing input size gives programmers a tool for comparing various algorithms and determining how they will perform.</a:t>
            </a:r>
          </a:p>
          <a:p>
            <a:pPr>
              <a:defRPr/>
            </a:pPr>
            <a:r>
              <a:rPr lang="en-US" dirty="0"/>
              <a:t>If the execution time stays the same regardless of the number of inputs, then the growth rate is </a:t>
            </a:r>
            <a:r>
              <a:rPr lang="en-US" b="1" dirty="0">
                <a:solidFill>
                  <a:srgbClr val="FF0000"/>
                </a:solidFill>
              </a:rPr>
              <a:t>constant</a:t>
            </a:r>
            <a:r>
              <a:rPr lang="en-US" dirty="0"/>
              <a:t> or of </a:t>
            </a:r>
            <a:r>
              <a:rPr lang="en-US" b="1" dirty="0">
                <a:solidFill>
                  <a:srgbClr val="FF0000"/>
                </a:solidFill>
              </a:rPr>
              <a:t>order 1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/>
              <a:t>If the execution time approximately doubles when the number of inputs, </a:t>
            </a:r>
            <a:r>
              <a:rPr lang="en-US" i="1" dirty="0"/>
              <a:t>n</a:t>
            </a:r>
            <a:r>
              <a:rPr lang="en-US" dirty="0"/>
              <a:t>, doubles, then the algorithm grows at a </a:t>
            </a:r>
            <a:r>
              <a:rPr lang="en-US" b="1" dirty="0">
                <a:solidFill>
                  <a:srgbClr val="FF0000"/>
                </a:solidFill>
              </a:rPr>
              <a:t>linear rate </a:t>
            </a:r>
            <a:r>
              <a:rPr lang="en-US" dirty="0"/>
              <a:t>or a growth rate of </a:t>
            </a:r>
            <a:r>
              <a:rPr lang="en-US" b="1" dirty="0">
                <a:solidFill>
                  <a:srgbClr val="FF0000"/>
                </a:solidFill>
              </a:rPr>
              <a:t>order </a:t>
            </a:r>
            <a:r>
              <a:rPr lang="en-US" b="1" i="1" dirty="0">
                <a:solidFill>
                  <a:srgbClr val="FF0000"/>
                </a:solidFill>
              </a:rPr>
              <a:t>n</a:t>
            </a:r>
            <a:r>
              <a:rPr lang="en-US" i="1" dirty="0"/>
              <a:t>.</a:t>
            </a:r>
            <a:endParaRPr lang="en-US" dirty="0"/>
          </a:p>
          <a:p>
            <a:pPr>
              <a:defRPr/>
            </a:pPr>
            <a:r>
              <a:rPr lang="en-US" dirty="0"/>
              <a:t>If the execution time is approximately quadrupled when the number of inputs is doubled, then the algorithm grows at a </a:t>
            </a:r>
            <a:r>
              <a:rPr lang="en-US" b="1" dirty="0">
                <a:solidFill>
                  <a:srgbClr val="FF0000"/>
                </a:solidFill>
              </a:rPr>
              <a:t>quadratic rate </a:t>
            </a:r>
            <a:r>
              <a:rPr lang="en-US" dirty="0"/>
              <a:t>or at a growth rate of </a:t>
            </a:r>
            <a:r>
              <a:rPr lang="en-US" b="1" dirty="0">
                <a:solidFill>
                  <a:srgbClr val="FF0000"/>
                </a:solidFill>
              </a:rPr>
              <a:t>order of </a:t>
            </a:r>
            <a:r>
              <a:rPr lang="en-US" b="1" i="1" dirty="0">
                <a:solidFill>
                  <a:srgbClr val="FF0000"/>
                </a:solidFill>
              </a:rPr>
              <a:t>n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aseline="30000" dirty="0"/>
              <a:t>.</a:t>
            </a:r>
            <a:endParaRPr lang="en-US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28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310" y="1295401"/>
            <a:ext cx="9978066" cy="2365758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dirty="0"/>
              <a:t>The previous examples illustrate execution growth rates: </a:t>
            </a:r>
          </a:p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1 </a:t>
            </a:r>
            <a:r>
              <a:rPr lang="en-US" dirty="0"/>
              <a:t>time</a:t>
            </a:r>
            <a:endParaRPr lang="en-US" b="1" dirty="0">
              <a:latin typeface="Consolas" panose="020B0609020204030204" pitchFamily="49" charset="0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n </a:t>
            </a:r>
            <a:r>
              <a:rPr lang="en-US" dirty="0"/>
              <a:t>times</a:t>
            </a:r>
            <a:endParaRPr lang="en-US" b="1" dirty="0">
              <a:latin typeface="Consolas" panose="020B0609020204030204" pitchFamily="49" charset="0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(n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 m</a:t>
            </a:r>
            <a:r>
              <a:rPr lang="en-US" b="1" dirty="0">
                <a:latin typeface="Consolas" panose="020B0609020204030204" pitchFamily="49" charset="0"/>
                <a:sym typeface="Symbol"/>
              </a:rPr>
              <a:t>)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/>
              <a:t>times</a:t>
            </a:r>
            <a:endParaRPr lang="en-US" b="1" dirty="0">
              <a:latin typeface="Consolas" panose="020B0609020204030204" pitchFamily="49" charset="0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n</a:t>
            </a:r>
            <a:r>
              <a:rPr lang="en-US" b="1" baseline="30000" dirty="0">
                <a:latin typeface="Consolas" panose="020B0609020204030204" pitchFamily="49" charset="0"/>
              </a:rPr>
              <a:t>2</a:t>
            </a:r>
            <a:r>
              <a:rPr lang="en-US" b="1" dirty="0">
                <a:latin typeface="Consolas" panose="020B0609020204030204" pitchFamily="49" charset="0"/>
                <a:sym typeface="Symbol"/>
              </a:rPr>
              <a:t>)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/>
              <a:t>times, 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  <a:sym typeface="Symbol"/>
              </a:rPr>
              <a:t>  (n / 2)</a:t>
            </a:r>
            <a:r>
              <a:rPr lang="en-US" b="1" dirty="0">
                <a:latin typeface="Consolas" panose="020B0609020204030204" pitchFamily="49" charset="0"/>
                <a:sym typeface="Symbol"/>
              </a:rPr>
              <a:t>)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/>
              <a:t>times</a:t>
            </a:r>
            <a:endParaRPr lang="en-US" b="1" dirty="0">
              <a:latin typeface="Consolas" panose="020B0609020204030204" pitchFamily="49" charset="0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b="1" dirty="0">
                <a:latin typeface="Consolas" panose="020B0609020204030204" pitchFamily="49" charset="0"/>
              </a:rPr>
              <a:t>(n log n)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/>
              <a:t>times</a:t>
            </a:r>
            <a:r>
              <a:rPr lang="en-US" i="1" dirty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42310" y="3654016"/>
            <a:ext cx="9978066" cy="312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dirty="0"/>
              <a:t>Computer scientists use the notation </a:t>
            </a:r>
          </a:p>
          <a:p>
            <a:pPr lvl="1">
              <a:spcBef>
                <a:spcPts val="600"/>
              </a:spcBef>
              <a:defRPr/>
            </a:pP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i="1" dirty="0"/>
              <a:t>1</a:t>
            </a:r>
            <a:r>
              <a:rPr lang="en-US" dirty="0"/>
              <a:t>) to represent the first case (constant time) </a:t>
            </a:r>
          </a:p>
          <a:p>
            <a:pPr lvl="1">
              <a:spcBef>
                <a:spcPts val="600"/>
              </a:spcBef>
              <a:defRPr/>
            </a:pP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to represent the second case (linear time) </a:t>
            </a:r>
          </a:p>
          <a:p>
            <a:pPr lvl="1">
              <a:spcBef>
                <a:spcPts val="600"/>
              </a:spcBef>
              <a:defRPr/>
            </a:pP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i="1" dirty="0">
                <a:sym typeface="Symbol" panose="05050102010706020507" pitchFamily="18" charset="2"/>
              </a:rPr>
              <a:t>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) to represent the third case (quadratic time)</a:t>
            </a:r>
          </a:p>
          <a:p>
            <a:pPr lvl="1">
              <a:spcBef>
                <a:spcPts val="600"/>
              </a:spcBef>
              <a:defRPr/>
            </a:pP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) to represent the fourth (quadratic time)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/>
              <a:t>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log n) to represent the fifth case (logarithmic time)</a:t>
            </a:r>
          </a:p>
          <a:p>
            <a:pPr>
              <a:spcBef>
                <a:spcPts val="600"/>
              </a:spcBef>
              <a:defRPr/>
            </a:pPr>
            <a:r>
              <a:rPr lang="en-US" dirty="0"/>
              <a:t>The symbol </a:t>
            </a:r>
            <a:r>
              <a:rPr lang="en-US" b="1" i="1" dirty="0"/>
              <a:t>O</a:t>
            </a:r>
            <a:r>
              <a:rPr lang="en-US" b="1" dirty="0"/>
              <a:t> </a:t>
            </a:r>
            <a:r>
              <a:rPr lang="en-US" dirty="0"/>
              <a:t>can be thought of as an abbreviation for “</a:t>
            </a:r>
            <a:r>
              <a:rPr lang="en-US" b="1" dirty="0">
                <a:solidFill>
                  <a:srgbClr val="FF0000"/>
                </a:solidFill>
              </a:rPr>
              <a:t>order of magnitude</a:t>
            </a:r>
            <a:r>
              <a:rPr lang="en-US" dirty="0"/>
              <a:t>” and is called </a:t>
            </a:r>
            <a:r>
              <a:rPr lang="en-US" b="1" i="1" dirty="0">
                <a:solidFill>
                  <a:srgbClr val="FF0000"/>
                </a:solidFill>
              </a:rPr>
              <a:t>big-O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notation</a:t>
            </a:r>
            <a:r>
              <a:rPr lang="en-US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1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 Notation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88DEFBE-8E88-4B9C-ABA5-D2DEE3548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1" y="1447800"/>
            <a:ext cx="8316913" cy="537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1278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71858-2755-4873-9421-8EDE855BE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C1924-5E18-4E3C-A271-CCE429D86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BCA54-F35E-49A6-87CB-C55A9B258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F0D0C5-ABA1-40AC-891E-692D66F41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167" y="1419225"/>
            <a:ext cx="7781925" cy="54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501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simple way to determine the big-</a:t>
            </a:r>
            <a:r>
              <a:rPr lang="en-US" b="1" i="1" dirty="0"/>
              <a:t>O</a:t>
            </a:r>
            <a:r>
              <a:rPr lang="en-US" b="1" dirty="0"/>
              <a:t> </a:t>
            </a:r>
            <a:r>
              <a:rPr lang="en-US" dirty="0"/>
              <a:t>of an algorithm or program is to look at any loops and to see whether the loops are nested. </a:t>
            </a:r>
          </a:p>
          <a:p>
            <a:r>
              <a:rPr lang="en-US" dirty="0"/>
              <a:t>Assuming that the loop body consists only of simple statements, </a:t>
            </a:r>
          </a:p>
          <a:p>
            <a:pPr lvl="1"/>
            <a:r>
              <a:rPr lang="en-US" dirty="0"/>
              <a:t>a single loop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 nested loop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 nested loop in a nested loop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), and so on</a:t>
            </a:r>
          </a:p>
          <a:p>
            <a:r>
              <a:rPr lang="en-US" dirty="0"/>
              <a:t>The growth rate of f(</a:t>
            </a:r>
            <a:r>
              <a:rPr lang="en-US" i="1" dirty="0"/>
              <a:t>n</a:t>
            </a:r>
            <a:r>
              <a:rPr lang="en-US" dirty="0"/>
              <a:t>) will be determined by the fastest growing term, which is the one with the largest exponent.</a:t>
            </a:r>
          </a:p>
          <a:p>
            <a:r>
              <a:rPr lang="en-US" dirty="0"/>
              <a:t>In general, it is safe to ignore all constants and to drop the lower-order terms when determining the order of magnitude.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66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</a:t>
            </a:r>
            <a:r>
              <a:rPr lang="en-US" i="1" dirty="0"/>
              <a:t>O</a:t>
            </a:r>
            <a:r>
              <a:rPr lang="en-US" dirty="0"/>
              <a:t> Example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8368" y="1219201"/>
            <a:ext cx="5209032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void T(int n)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for(int i = 0; i &lt; n; ++i)</a:t>
            </a:r>
          </a:p>
          <a:p>
            <a:r>
              <a:rPr lang="en-US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   for(int j = 0; j &lt; n; ++j)</a:t>
            </a:r>
          </a:p>
          <a:p>
            <a:r>
              <a:rPr lang="en-US" b="1" dirty="0">
                <a:latin typeface="Consolas" panose="020B0609020204030204" pitchFamily="49" charset="0"/>
              </a:rPr>
              <a:t>      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      // Simple Statement;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   }</a:t>
            </a:r>
          </a:p>
          <a:p>
            <a:r>
              <a:rPr lang="en-US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b="1" dirty="0">
                <a:latin typeface="Consolas" panose="020B0609020204030204" pitchFamily="49" charset="0"/>
              </a:rPr>
              <a:t>   for(int j = 0; j &lt; n; ++j)</a:t>
            </a:r>
          </a:p>
          <a:p>
            <a:r>
              <a:rPr lang="en-US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   // Simple Statement 1;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   // Simple Statement 2;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   // Simple Statement 3;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b="1" dirty="0">
                <a:latin typeface="Consolas" panose="020B0609020204030204" pitchFamily="49" charset="0"/>
              </a:rPr>
              <a:t>   // Simple Statement 1;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// ...</a:t>
            </a:r>
          </a:p>
          <a:p>
            <a:r>
              <a:rPr lang="en-US" b="1" dirty="0">
                <a:latin typeface="Consolas" panose="020B0609020204030204" pitchFamily="49" charset="0"/>
              </a:rPr>
              <a:t>   // Simple Statement 8;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// Simple Statement 9;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6003606" y="1295400"/>
            <a:ext cx="4483771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The outer loop will execute </a:t>
            </a:r>
            <a:r>
              <a:rPr lang="en-US" sz="1600" i="1" dirty="0"/>
              <a:t>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times.  The inner loop will execute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/>
              <a:t> times for each outer loop iteration. 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6008368" y="4419600"/>
            <a:ext cx="4479009" cy="9263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The loop will execute 3 Simple Statements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 </a:t>
            </a:r>
            <a:r>
              <a:rPr lang="en-US" dirty="0"/>
              <a:t>times. (3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/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27419" y="5791201"/>
            <a:ext cx="4479009" cy="9263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Finally, 9 Simple Statements are executed. (9)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03606" y="2743201"/>
            <a:ext cx="4483771" cy="39499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We can conclude that the relationship between processing time and </a:t>
            </a:r>
            <a:r>
              <a:rPr lang="en-US" i="1" dirty="0"/>
              <a:t>n</a:t>
            </a:r>
            <a:r>
              <a:rPr lang="en-US" dirty="0"/>
              <a:t> (the number of Simple Statements processed)  is:</a:t>
            </a:r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sz="2400" dirty="0"/>
              <a:t>T(</a:t>
            </a:r>
            <a:r>
              <a:rPr lang="en-US" sz="2400" i="1" dirty="0"/>
              <a:t>n</a:t>
            </a:r>
            <a:r>
              <a:rPr lang="en-US" sz="2400" dirty="0"/>
              <a:t>) = 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 + 3</a:t>
            </a:r>
            <a:r>
              <a:rPr lang="en-US" sz="2400" i="1" dirty="0"/>
              <a:t>n</a:t>
            </a:r>
            <a:r>
              <a:rPr lang="en-US" sz="2400" dirty="0"/>
              <a:t> + 9</a:t>
            </a:r>
          </a:p>
          <a:p>
            <a:pPr algn="ctr">
              <a:defRPr/>
            </a:pPr>
            <a:endParaRPr lang="en-US" sz="2400" dirty="0"/>
          </a:p>
          <a:p>
            <a:pPr algn="ctr">
              <a:defRPr/>
            </a:pPr>
            <a:r>
              <a:rPr lang="en-US" dirty="0"/>
              <a:t>The growth rate of f(n) will be determined by the fastest growing term, which is the one with the largest exponent.  In the example, an algorithm of </a:t>
            </a:r>
            <a:r>
              <a:rPr lang="en-US" b="1" i="1" dirty="0"/>
              <a:t>O</a:t>
            </a:r>
            <a:r>
              <a:rPr lang="en-US" dirty="0"/>
              <a:t>(n</a:t>
            </a:r>
            <a:r>
              <a:rPr lang="en-US" baseline="30000" dirty="0"/>
              <a:t>2</a:t>
            </a:r>
            <a:r>
              <a:rPr lang="en-US" dirty="0"/>
              <a:t> + 3n + 9) is more simply expressed as </a:t>
            </a:r>
            <a:r>
              <a:rPr lang="en-US" b="1" i="1" dirty="0"/>
              <a:t>O</a:t>
            </a:r>
            <a:r>
              <a:rPr lang="en-US" dirty="0"/>
              <a:t>(n</a:t>
            </a:r>
            <a:r>
              <a:rPr lang="en-US" baseline="30000" dirty="0"/>
              <a:t>2</a:t>
            </a:r>
            <a:r>
              <a:rPr lang="en-US" dirty="0"/>
              <a:t>).</a:t>
            </a:r>
          </a:p>
          <a:p>
            <a:pPr algn="ctr"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0905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310" y="1295402"/>
            <a:ext cx="9878934" cy="2285999"/>
          </a:xfrm>
        </p:spPr>
        <p:txBody>
          <a:bodyPr/>
          <a:lstStyle/>
          <a:p>
            <a:r>
              <a:rPr lang="en-US" dirty="0"/>
              <a:t>The growth rate of f(n) will be determined by the fastest growing term, which is the one with the largest exponent.</a:t>
            </a:r>
          </a:p>
          <a:p>
            <a:pPr lvl="1"/>
            <a:r>
              <a:rPr lang="en-US" dirty="0"/>
              <a:t>An algorithm of </a:t>
            </a:r>
            <a:r>
              <a:rPr lang="en-US" b="1" i="1" dirty="0"/>
              <a:t>O</a:t>
            </a:r>
            <a:r>
              <a:rPr lang="en-US" dirty="0"/>
              <a:t>(n</a:t>
            </a:r>
            <a:r>
              <a:rPr lang="en-US" baseline="30000" dirty="0"/>
              <a:t>2</a:t>
            </a:r>
            <a:r>
              <a:rPr lang="en-US" dirty="0"/>
              <a:t> + 3n + 9) complexity is more simply expressed as </a:t>
            </a:r>
            <a:r>
              <a:rPr lang="en-US" b="1" i="1" dirty="0"/>
              <a:t>O</a:t>
            </a:r>
            <a:r>
              <a:rPr lang="en-US" dirty="0"/>
              <a:t>(n</a:t>
            </a:r>
            <a:r>
              <a:rPr lang="en-US" baseline="30000" dirty="0"/>
              <a:t>2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In general, it is safe to ignore all constants and to drop the lower-order terms when determining the order of magnitude.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0EFB5D3-DF34-4D2F-8A6B-51996AEAFCED}"/>
              </a:ext>
            </a:extLst>
          </p:cNvPr>
          <p:cNvSpPr txBox="1">
            <a:spLocks/>
          </p:cNvSpPr>
          <p:nvPr/>
        </p:nvSpPr>
        <p:spPr bwMode="auto">
          <a:xfrm>
            <a:off x="637657" y="3810000"/>
            <a:ext cx="9878934" cy="256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Basic Rules:</a:t>
            </a:r>
          </a:p>
          <a:p>
            <a:pPr marL="823913" lvl="1" indent="-457200">
              <a:buSzPct val="100000"/>
              <a:buFont typeface="+mj-lt"/>
              <a:buAutoNum type="arabicPeriod"/>
            </a:pPr>
            <a:r>
              <a:rPr lang="en-US" dirty="0"/>
              <a:t>Nested loops are multiplied together.</a:t>
            </a:r>
          </a:p>
          <a:p>
            <a:pPr marL="823913" lvl="1" indent="-457200">
              <a:buSzPct val="100000"/>
              <a:buFont typeface="+mj-lt"/>
              <a:buAutoNum type="arabicPeriod"/>
            </a:pPr>
            <a:r>
              <a:rPr lang="en-US" dirty="0"/>
              <a:t>Sequential loops are added.</a:t>
            </a:r>
          </a:p>
          <a:p>
            <a:pPr marL="823913" lvl="1" indent="-457200">
              <a:buSzPct val="100000"/>
              <a:buFont typeface="+mj-lt"/>
              <a:buAutoNum type="arabicPeriod"/>
            </a:pPr>
            <a:r>
              <a:rPr lang="en-US" dirty="0"/>
              <a:t>Only the largest term is kept, all others are dropped.</a:t>
            </a:r>
          </a:p>
          <a:p>
            <a:pPr marL="823913" lvl="1" indent="-457200">
              <a:buSzPct val="100000"/>
              <a:buFont typeface="+mj-lt"/>
              <a:buAutoNum type="arabicPeriod"/>
            </a:pPr>
            <a:r>
              <a:rPr lang="en-US" dirty="0"/>
              <a:t>Constants are dropped.</a:t>
            </a:r>
          </a:p>
          <a:p>
            <a:pPr marL="823913" lvl="1" indent="-457200">
              <a:buSzPct val="100000"/>
              <a:buFont typeface="+mj-lt"/>
              <a:buAutoNum type="arabicPeriod"/>
            </a:pPr>
            <a:r>
              <a:rPr lang="en-US" dirty="0"/>
              <a:t>Conditional checks are constant (i.e. 1).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58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/>
        </p:nvGraphicFramePr>
        <p:xfrm>
          <a:off x="1508760" y="1524000"/>
          <a:ext cx="8153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508760" y="1524000"/>
          <a:ext cx="8153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 of Big-</a:t>
            </a:r>
            <a:r>
              <a:rPr lang="en-US" i="1" dirty="0"/>
              <a:t>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1905001"/>
            <a:ext cx="3581400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/>
              <a:t>An algorithm of </a:t>
            </a:r>
          </a:p>
          <a:p>
            <a:pPr algn="ctr">
              <a:defRPr/>
            </a:pPr>
            <a:r>
              <a:rPr lang="en-US" sz="2400" b="1" i="1" dirty="0">
                <a:latin typeface="Consolas" panose="020B0609020204030204" pitchFamily="49" charset="0"/>
              </a:rPr>
              <a:t>O</a:t>
            </a:r>
            <a:r>
              <a:rPr lang="en-US" sz="2400" b="1" dirty="0">
                <a:latin typeface="Consolas" panose="020B0609020204030204" pitchFamily="49" charset="0"/>
              </a:rPr>
              <a:t>(</a:t>
            </a:r>
            <a:r>
              <a:rPr lang="en-US" sz="2400" b="1" i="1" dirty="0">
                <a:latin typeface="Consolas" panose="020B0609020204030204" pitchFamily="49" charset="0"/>
              </a:rPr>
              <a:t>n</a:t>
            </a:r>
            <a:r>
              <a:rPr lang="en-US" sz="2400" b="1" baseline="30000" dirty="0">
                <a:latin typeface="Consolas" panose="020B0609020204030204" pitchFamily="49" charset="0"/>
              </a:rPr>
              <a:t>2</a:t>
            </a:r>
            <a:r>
              <a:rPr lang="en-US" sz="2400" b="1" dirty="0">
                <a:latin typeface="Consolas" panose="020B0609020204030204" pitchFamily="49" charset="0"/>
              </a:rPr>
              <a:t> + 3</a:t>
            </a:r>
            <a:r>
              <a:rPr lang="en-US" sz="2400" b="1" i="1" dirty="0">
                <a:latin typeface="Consolas" panose="020B0609020204030204" pitchFamily="49" charset="0"/>
              </a:rPr>
              <a:t>n</a:t>
            </a:r>
            <a:r>
              <a:rPr lang="en-US" sz="2400" b="1" dirty="0">
                <a:latin typeface="Consolas" panose="020B0609020204030204" pitchFamily="49" charset="0"/>
              </a:rPr>
              <a:t> + 9) </a:t>
            </a:r>
          </a:p>
          <a:p>
            <a:pPr algn="ctr">
              <a:tabLst>
                <a:tab pos="347663" algn="l"/>
              </a:tabLst>
              <a:defRPr/>
            </a:pPr>
            <a:r>
              <a:rPr lang="en-US" b="1" dirty="0"/>
              <a:t>is more simply expressed as </a:t>
            </a:r>
          </a:p>
          <a:p>
            <a:pPr algn="ctr">
              <a:defRPr/>
            </a:pPr>
            <a:r>
              <a:rPr lang="en-US" sz="2400" b="1" i="1" dirty="0">
                <a:latin typeface="Consolas" panose="020B0609020204030204" pitchFamily="49" charset="0"/>
              </a:rPr>
              <a:t>O</a:t>
            </a:r>
            <a:r>
              <a:rPr lang="en-US" sz="2400" b="1" dirty="0">
                <a:latin typeface="Consolas" panose="020B0609020204030204" pitchFamily="49" charset="0"/>
              </a:rPr>
              <a:t>(</a:t>
            </a:r>
            <a:r>
              <a:rPr lang="en-US" sz="2400" b="1" i="1" dirty="0">
                <a:latin typeface="Consolas" panose="020B0609020204030204" pitchFamily="49" charset="0"/>
              </a:rPr>
              <a:t>n</a:t>
            </a:r>
            <a:r>
              <a:rPr lang="en-US" sz="2400" b="1" baseline="30000" dirty="0">
                <a:latin typeface="Consolas" panose="020B0609020204030204" pitchFamily="49" charset="0"/>
              </a:rPr>
              <a:t>2</a:t>
            </a:r>
            <a:r>
              <a:rPr lang="en-US" sz="2400" b="1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45643" y="3505201"/>
            <a:ext cx="1231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/>
              <a:t>3</a:t>
            </a:r>
            <a:r>
              <a:rPr lang="en-US" sz="2400" b="1" i="1" dirty="0">
                <a:sym typeface="Symbol" panose="05050102010706020507" pitchFamily="18" charset="2"/>
              </a:rPr>
              <a:t>  </a:t>
            </a:r>
            <a:r>
              <a:rPr lang="en-US" sz="2400" b="1" i="1" dirty="0"/>
              <a:t>n</a:t>
            </a:r>
            <a:r>
              <a:rPr lang="en-US" sz="2400" b="1" i="1" baseline="30000" dirty="0"/>
              <a:t>2</a:t>
            </a:r>
          </a:p>
        </p:txBody>
      </p:sp>
      <p:sp>
        <p:nvSpPr>
          <p:cNvPr id="13" name="Line Callout 1 12"/>
          <p:cNvSpPr/>
          <p:nvPr/>
        </p:nvSpPr>
        <p:spPr>
          <a:xfrm>
            <a:off x="3346231" y="4055415"/>
            <a:ext cx="2743200" cy="779864"/>
          </a:xfrm>
          <a:prstGeom prst="borderCallout1">
            <a:avLst>
              <a:gd name="adj1" fmla="val 102885"/>
              <a:gd name="adj2" fmla="val 49937"/>
              <a:gd name="adj3" fmla="val 225200"/>
              <a:gd name="adj4" fmla="val 4946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For c = 3 and n &gt; n</a:t>
            </a:r>
            <a:r>
              <a:rPr lang="en-US" b="1" i="1" baseline="-25000" dirty="0">
                <a:solidFill>
                  <a:schemeClr val="tx1"/>
                </a:solidFill>
              </a:rPr>
              <a:t>0</a:t>
            </a:r>
          </a:p>
          <a:p>
            <a:pPr algn="ctr"/>
            <a:r>
              <a:rPr lang="en-US" b="1" i="1" dirty="0">
                <a:solidFill>
                  <a:schemeClr val="tx1"/>
                </a:solidFill>
              </a:rPr>
              <a:t>c </a:t>
            </a:r>
            <a:r>
              <a:rPr lang="en-US" b="1" i="1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r>
              <a:rPr lang="en-US" b="1" i="1" dirty="0">
                <a:solidFill>
                  <a:schemeClr val="tx1"/>
                </a:solidFill>
              </a:rPr>
              <a:t> T(n) &gt;= f(n)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72200" y="5562601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/>
              <a:t>n</a:t>
            </a:r>
            <a:r>
              <a:rPr lang="en-US" sz="2400" b="1" i="1" baseline="30000" dirty="0"/>
              <a:t>2 </a:t>
            </a:r>
            <a:r>
              <a:rPr lang="en-US" sz="2400" b="1" i="1" dirty="0"/>
              <a:t>+ 3n + 9</a:t>
            </a:r>
            <a:endParaRPr lang="en-US" sz="2400" b="1" i="1" baseline="30000" dirty="0"/>
          </a:p>
        </p:txBody>
      </p:sp>
    </p:spTree>
    <p:extLst>
      <p:ext uri="{BB962C8B-B14F-4D97-AF65-F5344CB8AC3E}">
        <p14:creationId xmlns:p14="http://schemas.microsoft.com/office/powerpoint/2010/main" val="286483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 animBg="1"/>
      <p:bldP spid="11" grpId="0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225769-E8BF-41A7-A155-F8F45B8669B2}"/>
              </a:ext>
            </a:extLst>
          </p:cNvPr>
          <p:cNvSpPr txBox="1"/>
          <p:nvPr/>
        </p:nvSpPr>
        <p:spPr>
          <a:xfrm>
            <a:off x="1143000" y="2359232"/>
            <a:ext cx="4206240" cy="95410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n-NO" sz="1400" b="1" dirty="0">
                <a:latin typeface="Consolas" panose="020B0609020204030204" pitchFamily="49" charset="0"/>
              </a:rPr>
              <a:t>// #2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{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   cout &lt;&lt; i &lt;&lt; endl;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}</a:t>
            </a:r>
            <a:endParaRPr lang="en-US" sz="1400" b="1" dirty="0">
              <a:latin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350ED9-47D6-473F-9458-C7E236927EAA}"/>
              </a:ext>
            </a:extLst>
          </p:cNvPr>
          <p:cNvSpPr txBox="1"/>
          <p:nvPr/>
        </p:nvSpPr>
        <p:spPr>
          <a:xfrm>
            <a:off x="1143000" y="3436219"/>
            <a:ext cx="4206240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n-NO" sz="1400" b="1" dirty="0">
                <a:latin typeface="Consolas" panose="020B0609020204030204" pitchFamily="49" charset="0"/>
              </a:rPr>
              <a:t>// #3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for (int i = 0; i &lt; n + 1; ++i) 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{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   for (int j = 1; j &lt; n; j *= 2)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   {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      //do swap stuff, constant time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   }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}</a:t>
            </a:r>
            <a:endParaRPr lang="en-US" sz="1400" b="1" dirty="0"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56CDB5-AB06-49C1-B396-EAB0A159EAAC}"/>
              </a:ext>
            </a:extLst>
          </p:cNvPr>
          <p:cNvSpPr txBox="1"/>
          <p:nvPr/>
        </p:nvSpPr>
        <p:spPr>
          <a:xfrm>
            <a:off x="1143000" y="1066801"/>
            <a:ext cx="4206240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n-NO" sz="1400" b="1" dirty="0">
                <a:latin typeface="Consolas" panose="020B0609020204030204" pitchFamily="49" charset="0"/>
              </a:rPr>
              <a:t>// #1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for (int i = 0; i &lt; n; ++i)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{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   cout &lt;&lt; i &lt;&lt; endl;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}</a:t>
            </a:r>
            <a:endParaRPr lang="en-US" sz="1400" b="1" dirty="0"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D22C58-DAA1-4D4C-852B-F8A58FA8992D}"/>
              </a:ext>
            </a:extLst>
          </p:cNvPr>
          <p:cNvSpPr txBox="1"/>
          <p:nvPr/>
        </p:nvSpPr>
        <p:spPr>
          <a:xfrm>
            <a:off x="1143000" y="5374982"/>
            <a:ext cx="4206240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n-NO" sz="1400" b="1" dirty="0">
                <a:latin typeface="Consolas" panose="020B0609020204030204" pitchFamily="49" charset="0"/>
              </a:rPr>
              <a:t>// #4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int fib(int num)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{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   if (num &lt;= 1) return num;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   return fib(num - 2) + fib(num - 1);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}</a:t>
            </a:r>
            <a:endParaRPr lang="en-US" sz="1400" b="1" dirty="0"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28AFFA-AF30-4A17-916D-439E2373BA7F}"/>
              </a:ext>
            </a:extLst>
          </p:cNvPr>
          <p:cNvSpPr txBox="1"/>
          <p:nvPr/>
        </p:nvSpPr>
        <p:spPr>
          <a:xfrm>
            <a:off x="5715000" y="1066801"/>
            <a:ext cx="4206240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n-NO" sz="1400" b="1" dirty="0">
                <a:latin typeface="Consolas" panose="020B0609020204030204" pitchFamily="49" charset="0"/>
              </a:rPr>
              <a:t>// #5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for (int i = 0; i &lt; size; ++i)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{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   cout &lt;&lt; arr[i] &lt;&lt; endl;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}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for (int i = 0; i &lt; size; ++i)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{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   cout &lt;&lt; arr[i] &lt;&lt; endl;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}</a:t>
            </a:r>
            <a:endParaRPr lang="en-US" sz="1400" b="1" dirty="0">
              <a:latin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D64E79-BF6E-4440-A099-5F77721B9769}"/>
              </a:ext>
            </a:extLst>
          </p:cNvPr>
          <p:cNvSpPr txBox="1"/>
          <p:nvPr/>
        </p:nvSpPr>
        <p:spPr>
          <a:xfrm>
            <a:off x="5715000" y="3341017"/>
            <a:ext cx="4206240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n-NO" sz="1400" b="1" dirty="0">
                <a:latin typeface="Consolas" panose="020B0609020204030204" pitchFamily="49" charset="0"/>
              </a:rPr>
              <a:t>// #6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for (int i = 0; i &lt; size; ++i)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{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   cout &lt;&lt; a[i] &lt;&lt; endl;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}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for (int i = 0; i &lt; size; ++i)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{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   for (int j = 0; j &lt; size; ++j)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   {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      cout &lt;&lt; a[i] + a[j] &lt;&lt; endl;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    }</a:t>
            </a:r>
          </a:p>
          <a:p>
            <a:r>
              <a:rPr lang="nn-NO" sz="1400" b="1" dirty="0">
                <a:latin typeface="Consolas" panose="020B0609020204030204" pitchFamily="49" charset="0"/>
              </a:rPr>
              <a:t>}</a:t>
            </a:r>
            <a:endParaRPr lang="en-US" sz="1400" b="1" dirty="0">
              <a:latin typeface="Consolas" panose="020B0609020204030204" pitchFamily="49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A8A5C0-5BD3-4838-B931-5312D6E6110C}"/>
              </a:ext>
            </a:extLst>
          </p:cNvPr>
          <p:cNvSpPr/>
          <p:nvPr/>
        </p:nvSpPr>
        <p:spPr>
          <a:xfrm>
            <a:off x="1143000" y="228601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Open Sans"/>
              </a:rPr>
              <a:t>What is the Big-O of the following:</a:t>
            </a:r>
            <a:endParaRPr lang="en-US" sz="24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B7A3C4D-A14F-44D6-8F5C-06533CB8E382}"/>
              </a:ext>
            </a:extLst>
          </p:cNvPr>
          <p:cNvSpPr/>
          <p:nvPr/>
        </p:nvSpPr>
        <p:spPr>
          <a:xfrm>
            <a:off x="9290986" y="1874253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i="1" dirty="0">
                <a:solidFill>
                  <a:srgbClr val="FF0000"/>
                </a:solidFill>
                <a:latin typeface="Consolas" panose="020B0609020204030204" pitchFamily="49" charset="0"/>
              </a:rPr>
              <a:t>O</a:t>
            </a:r>
            <a:r>
              <a:rPr lang="nn-NO" b="1" dirty="0">
                <a:solidFill>
                  <a:srgbClr val="FF0000"/>
                </a:solidFill>
                <a:latin typeface="Consolas" panose="020B0609020204030204" pitchFamily="49" charset="0"/>
              </a:rPr>
              <a:t>(n)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3AB66C3-8276-47AA-A9F1-B99A442B4730}"/>
              </a:ext>
            </a:extLst>
          </p:cNvPr>
          <p:cNvSpPr/>
          <p:nvPr/>
        </p:nvSpPr>
        <p:spPr>
          <a:xfrm>
            <a:off x="4440586" y="5820973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i="1" dirty="0">
                <a:solidFill>
                  <a:srgbClr val="FF0000"/>
                </a:solidFill>
                <a:latin typeface="Consolas" panose="020B0609020204030204" pitchFamily="49" charset="0"/>
              </a:rPr>
              <a:t>O</a:t>
            </a:r>
            <a:r>
              <a:rPr lang="nn-NO" b="1" dirty="0">
                <a:solidFill>
                  <a:srgbClr val="FF0000"/>
                </a:solidFill>
                <a:latin typeface="Consolas" panose="020B0609020204030204" pitchFamily="49" charset="0"/>
              </a:rPr>
              <a:t>(2</a:t>
            </a:r>
            <a:r>
              <a:rPr lang="nn-NO" b="1" baseline="30000" dirty="0">
                <a:solidFill>
                  <a:srgbClr val="FF0000"/>
                </a:solidFill>
                <a:latin typeface="Consolas" panose="020B0609020204030204" pitchFamily="49" charset="0"/>
              </a:rPr>
              <a:t>n</a:t>
            </a:r>
            <a:r>
              <a:rPr lang="nn-NO" b="1" dirty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0B16A70-BDFF-415E-976B-172718927A7C}"/>
              </a:ext>
            </a:extLst>
          </p:cNvPr>
          <p:cNvSpPr/>
          <p:nvPr/>
        </p:nvSpPr>
        <p:spPr>
          <a:xfrm>
            <a:off x="9190287" y="4114151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i="1" dirty="0">
                <a:solidFill>
                  <a:srgbClr val="FF0000"/>
                </a:solidFill>
                <a:latin typeface="Consolas" panose="020B0609020204030204" pitchFamily="49" charset="0"/>
              </a:rPr>
              <a:t>O</a:t>
            </a:r>
            <a:r>
              <a:rPr lang="nn-NO" b="1" dirty="0">
                <a:solidFill>
                  <a:srgbClr val="FF0000"/>
                </a:solidFill>
                <a:latin typeface="Consolas" panose="020B0609020204030204" pitchFamily="49" charset="0"/>
              </a:rPr>
              <a:t>(n</a:t>
            </a:r>
            <a:r>
              <a:rPr lang="nn-NO" b="1" baseline="30000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r>
              <a:rPr lang="nn-NO" b="1" dirty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FCD3C8-6145-43B8-A5FB-C8D6A65A83F8}"/>
              </a:ext>
            </a:extLst>
          </p:cNvPr>
          <p:cNvSpPr/>
          <p:nvPr/>
        </p:nvSpPr>
        <p:spPr>
          <a:xfrm>
            <a:off x="4440586" y="1295400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i="1" dirty="0">
                <a:solidFill>
                  <a:srgbClr val="FF0000"/>
                </a:solidFill>
                <a:latin typeface="Consolas" panose="020B0609020204030204" pitchFamily="49" charset="0"/>
              </a:rPr>
              <a:t>O</a:t>
            </a:r>
            <a:r>
              <a:rPr lang="nn-NO" b="1" dirty="0">
                <a:solidFill>
                  <a:srgbClr val="FF0000"/>
                </a:solidFill>
                <a:latin typeface="Consolas" panose="020B0609020204030204" pitchFamily="49" charset="0"/>
              </a:rPr>
              <a:t>(n)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AD69D1-9177-465B-9B05-863B0F7ACA28}"/>
              </a:ext>
            </a:extLst>
          </p:cNvPr>
          <p:cNvSpPr/>
          <p:nvPr/>
        </p:nvSpPr>
        <p:spPr>
          <a:xfrm>
            <a:off x="3882962" y="4812268"/>
            <a:ext cx="1451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i="1" dirty="0">
                <a:solidFill>
                  <a:srgbClr val="FF0000"/>
                </a:solidFill>
                <a:latin typeface="Consolas" panose="020B0609020204030204" pitchFamily="49" charset="0"/>
              </a:rPr>
              <a:t>O</a:t>
            </a:r>
            <a:r>
              <a:rPr lang="nn-NO" b="1" dirty="0">
                <a:solidFill>
                  <a:srgbClr val="FF0000"/>
                </a:solidFill>
                <a:latin typeface="Consolas" panose="020B0609020204030204" pitchFamily="49" charset="0"/>
              </a:rPr>
              <a:t>(n log n)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849C6FB-B1D0-4997-B680-71F51A00113E}"/>
              </a:ext>
            </a:extLst>
          </p:cNvPr>
          <p:cNvSpPr/>
          <p:nvPr/>
        </p:nvSpPr>
        <p:spPr>
          <a:xfrm>
            <a:off x="4440586" y="2453813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b="1" i="1" dirty="0">
                <a:solidFill>
                  <a:srgbClr val="FF0000"/>
                </a:solidFill>
                <a:latin typeface="Consolas" panose="020B0609020204030204" pitchFamily="49" charset="0"/>
              </a:rPr>
              <a:t>O</a:t>
            </a:r>
            <a:r>
              <a:rPr lang="nn-NO" b="1" dirty="0">
                <a:solidFill>
                  <a:srgbClr val="FF0000"/>
                </a:solidFill>
                <a:latin typeface="Consolas" panose="020B0609020204030204" pitchFamily="49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155473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58369" y="1290221"/>
            <a:ext cx="919573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#include &lt;iostream&gt;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#include &lt;fstream&gt;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#include &lt;string&gt;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using namespace std;</a:t>
            </a:r>
          </a:p>
          <a:p>
            <a:endParaRPr lang="en-US" sz="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int main(int argc, char* argv[])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if (argc &lt; 2) return 1;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ifstream in(argv[1]);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if (!in) return 2;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ostream&amp; out = (argc &gt; 2) ? *(new ofstream(argv[2])) : cout;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if (!out) return 3;</a:t>
            </a:r>
          </a:p>
          <a:p>
            <a:endParaRPr lang="en-US" sz="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string line;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while (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getline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(in, line))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out &lt;&lt; line &lt;&lt; endl;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endParaRPr lang="en-US" sz="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if (&amp;out != &amp;cout) delete(&amp;out);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in.close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return 0;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3" name="Rounded Rectangular Callout 2">
            <a:extLst>
              <a:ext uri="{FF2B5EF4-FFF2-40B4-BE49-F238E27FC236}">
                <a16:creationId xmlns:a16="http://schemas.microsoft.com/office/drawing/2014/main" id="{83C66874-F12C-46A9-9C69-A92761FAB8F6}"/>
              </a:ext>
            </a:extLst>
          </p:cNvPr>
          <p:cNvSpPr/>
          <p:nvPr/>
        </p:nvSpPr>
        <p:spPr>
          <a:xfrm>
            <a:off x="6822939" y="1338633"/>
            <a:ext cx="3619500" cy="1033832"/>
          </a:xfrm>
          <a:prstGeom prst="wedgeRoundRectCallout">
            <a:avLst>
              <a:gd name="adj1" fmla="val -69346"/>
              <a:gd name="adj2" fmla="val 179578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Dereference pointer returned from new so that out can reference the ofstream object.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 #08</a:t>
            </a:r>
            <a:r>
              <a:rPr lang="en-US" dirty="0"/>
              <a:t>: File or Console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Rounded Rectangular Callout 2">
            <a:extLst>
              <a:ext uri="{FF2B5EF4-FFF2-40B4-BE49-F238E27FC236}">
                <a16:creationId xmlns:a16="http://schemas.microsoft.com/office/drawing/2014/main" id="{9964C921-5B35-49A0-9556-5C5AC9DEA2CE}"/>
              </a:ext>
            </a:extLst>
          </p:cNvPr>
          <p:cNvSpPr/>
          <p:nvPr/>
        </p:nvSpPr>
        <p:spPr>
          <a:xfrm>
            <a:off x="7095971" y="4884346"/>
            <a:ext cx="3346468" cy="525854"/>
          </a:xfrm>
          <a:prstGeom prst="wedgeRoundRectCallout">
            <a:avLst>
              <a:gd name="adj1" fmla="val -149499"/>
              <a:gd name="adj2" fmla="val -9332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Output line to file (or cout.)</a:t>
            </a:r>
          </a:p>
        </p:txBody>
      </p:sp>
      <p:sp>
        <p:nvSpPr>
          <p:cNvPr id="11" name="Rounded Rectangular Callout 2">
            <a:extLst>
              <a:ext uri="{FF2B5EF4-FFF2-40B4-BE49-F238E27FC236}">
                <a16:creationId xmlns:a16="http://schemas.microsoft.com/office/drawing/2014/main" id="{96C90102-1950-41B6-B9B9-9DB6CF21EC00}"/>
              </a:ext>
            </a:extLst>
          </p:cNvPr>
          <p:cNvSpPr/>
          <p:nvPr/>
        </p:nvSpPr>
        <p:spPr>
          <a:xfrm>
            <a:off x="7165839" y="5799705"/>
            <a:ext cx="3276600" cy="999716"/>
          </a:xfrm>
          <a:prstGeom prst="wedgeRoundRectCallout">
            <a:avLst>
              <a:gd name="adj1" fmla="val -122461"/>
              <a:gd name="adj2" fmla="val -52338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Delete input stream object.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(delete needs a pointer)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No Memory Leaks!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D3E2F03-F28E-4989-B6E0-9973C5DC1FF0}"/>
              </a:ext>
            </a:extLst>
          </p:cNvPr>
          <p:cNvGrpSpPr/>
          <p:nvPr/>
        </p:nvGrpSpPr>
        <p:grpSpPr>
          <a:xfrm>
            <a:off x="718090" y="2499253"/>
            <a:ext cx="9724349" cy="1417320"/>
            <a:chOff x="-196310" y="2499253"/>
            <a:chExt cx="9724349" cy="1417320"/>
          </a:xfrm>
        </p:grpSpPr>
        <p:sp>
          <p:nvSpPr>
            <p:cNvPr id="3" name="Rounded Rectangular Callout 2"/>
            <p:cNvSpPr/>
            <p:nvPr/>
          </p:nvSpPr>
          <p:spPr>
            <a:xfrm>
              <a:off x="6560483" y="2499253"/>
              <a:ext cx="2967556" cy="753495"/>
            </a:xfrm>
            <a:prstGeom prst="wedgeRoundRectCallout">
              <a:avLst>
                <a:gd name="adj1" fmla="val -48111"/>
                <a:gd name="adj2" fmla="val 98606"/>
                <a:gd name="adj3" fmla="val 16667"/>
              </a:avLst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Use cout if no output file is specified (argv[2]).</a:t>
              </a: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-196310" y="3642253"/>
              <a:ext cx="7467600" cy="2743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ounded Rectangular Callout 2">
            <a:extLst>
              <a:ext uri="{FF2B5EF4-FFF2-40B4-BE49-F238E27FC236}">
                <a16:creationId xmlns:a16="http://schemas.microsoft.com/office/drawing/2014/main" id="{E401219A-A42D-4ED9-999A-6E84E75D7172}"/>
              </a:ext>
            </a:extLst>
          </p:cNvPr>
          <p:cNvSpPr/>
          <p:nvPr/>
        </p:nvSpPr>
        <p:spPr>
          <a:xfrm>
            <a:off x="7089639" y="4038601"/>
            <a:ext cx="3352800" cy="457200"/>
          </a:xfrm>
          <a:prstGeom prst="wedgeRoundRectCallout">
            <a:avLst>
              <a:gd name="adj1" fmla="val -143073"/>
              <a:gd name="adj2" fmla="val 77586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Read a line from input file.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B64D5B8-8245-47F1-9853-850E63AFFB2E}"/>
              </a:ext>
            </a:extLst>
          </p:cNvPr>
          <p:cNvGrpSpPr/>
          <p:nvPr/>
        </p:nvGrpSpPr>
        <p:grpSpPr>
          <a:xfrm>
            <a:off x="718090" y="1813242"/>
            <a:ext cx="7816310" cy="1854288"/>
            <a:chOff x="-196310" y="2541459"/>
            <a:chExt cx="7816310" cy="1854288"/>
          </a:xfrm>
        </p:grpSpPr>
        <p:sp>
          <p:nvSpPr>
            <p:cNvPr id="15" name="Rounded Rectangular Callout 2">
              <a:extLst>
                <a:ext uri="{FF2B5EF4-FFF2-40B4-BE49-F238E27FC236}">
                  <a16:creationId xmlns:a16="http://schemas.microsoft.com/office/drawing/2014/main" id="{5A5C6A09-B79F-4FB9-B7E4-BBA54AC3112D}"/>
                </a:ext>
              </a:extLst>
            </p:cNvPr>
            <p:cNvSpPr/>
            <p:nvPr/>
          </p:nvSpPr>
          <p:spPr>
            <a:xfrm>
              <a:off x="3625264" y="2541459"/>
              <a:ext cx="3994736" cy="753495"/>
            </a:xfrm>
            <a:prstGeom prst="wedgeRoundRectCallout">
              <a:avLst>
                <a:gd name="adj1" fmla="val -48111"/>
                <a:gd name="adj2" fmla="val 98606"/>
                <a:gd name="adj3" fmla="val 16667"/>
              </a:avLst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Must have at least one argument. Open for input (check for error).</a:t>
              </a:r>
            </a:p>
          </p:txBody>
        </p:sp>
        <p:sp>
          <p:nvSpPr>
            <p:cNvPr id="16" name="Rounded Rectangle 3">
              <a:extLst>
                <a:ext uri="{FF2B5EF4-FFF2-40B4-BE49-F238E27FC236}">
                  <a16:creationId xmlns:a16="http://schemas.microsoft.com/office/drawing/2014/main" id="{8FA95CB6-136D-43A7-B984-F7F94B481ED3}"/>
                </a:ext>
              </a:extLst>
            </p:cNvPr>
            <p:cNvSpPr/>
            <p:nvPr/>
          </p:nvSpPr>
          <p:spPr>
            <a:xfrm>
              <a:off x="-196310" y="3642252"/>
              <a:ext cx="3853910" cy="75349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073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11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31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Even after all syntax and run-time errors are removed and a program executes through to normal completion, there is a possibly that undetected logic errors exist.</a:t>
            </a:r>
          </a:p>
          <a:p>
            <a:pPr>
              <a:spcBef>
                <a:spcPts val="600"/>
              </a:spcBef>
            </a:pPr>
            <a:r>
              <a:rPr lang="en-US" dirty="0"/>
              <a:t>The "best" kind of logic error is one that occurs in an area of the program that always runs.</a:t>
            </a:r>
          </a:p>
          <a:p>
            <a:pPr>
              <a:spcBef>
                <a:spcPts val="600"/>
              </a:spcBef>
            </a:pPr>
            <a:r>
              <a:rPr lang="en-US" dirty="0"/>
              <a:t>The "worst" kind of logic error is in an obscure part of the code that is executed infrequently.</a:t>
            </a:r>
          </a:p>
          <a:p>
            <a:pPr>
              <a:spcBef>
                <a:spcPts val="600"/>
              </a:spcBef>
            </a:pPr>
            <a:r>
              <a:rPr lang="en-US" dirty="0"/>
              <a:t>Testing Techniques: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Structured walkthroughs.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Testing at various levels.</a:t>
            </a:r>
          </a:p>
          <a:p>
            <a:pPr lvl="1">
              <a:spcBef>
                <a:spcPts val="600"/>
              </a:spcBef>
            </a:pPr>
            <a:r>
              <a:rPr lang="en-US" dirty="0" err="1"/>
              <a:t>Blackbox</a:t>
            </a:r>
            <a:r>
              <a:rPr lang="en-US" dirty="0"/>
              <a:t> / </a:t>
            </a:r>
            <a:r>
              <a:rPr lang="en-US" dirty="0" err="1"/>
              <a:t>whitebox</a:t>
            </a:r>
            <a:r>
              <a:rPr lang="en-US" dirty="0"/>
              <a:t> testing.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Test boundary conditions.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Regression testing.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7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18D06-7E2C-47F9-A7EC-1ABF6E97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FE684-7F32-4A66-8D2F-277FA65B2F6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Regression testing is re-running functional and non-functional tests to ensure that previously developed and tested software still performs after a change.</a:t>
            </a:r>
          </a:p>
          <a:p>
            <a:pPr lvl="1"/>
            <a:r>
              <a:rPr lang="en-US" sz="1800" dirty="0"/>
              <a:t>Bug fixes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Software enhancements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Configuration changes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Electronic component changes.</a:t>
            </a:r>
          </a:p>
          <a:p>
            <a:r>
              <a:rPr lang="en-US" dirty="0"/>
              <a:t>As software is updated or changed, or reused on a modified target, emergence of old/new faults is quite common.</a:t>
            </a:r>
          </a:p>
          <a:p>
            <a:pPr lvl="1"/>
            <a:r>
              <a:rPr lang="en-US" sz="1800" dirty="0"/>
              <a:t>A fix gets lost through poor revision control practices.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 fix for a problem will be "fragile" - narrow vs. general case.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 fix in one area inadvertently causes a software bug in another area.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Some feature redesign makes the same mistakes that were made in the original implementation of the feature. </a:t>
            </a:r>
          </a:p>
          <a:p>
            <a:r>
              <a:rPr lang="en-US" dirty="0"/>
              <a:t>It is considered good coding practice, when a bug is located and fixed, to record a test that exposes the bug and re-run that test regularly after subsequent changes to the program.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A53494-16F0-45A9-B060-47DE34853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(07)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AC4137-ECF7-4235-9007-E5B82B5F6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08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Testing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2493" y="1717287"/>
            <a:ext cx="9978067" cy="4877053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en-US" dirty="0"/>
              <a:t>If the function implements an interface, the interface specification should document the input parameters and the expected results.</a:t>
            </a: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en-US" dirty="0"/>
              <a:t>Document each function parameter and class attribute carefully, using comments as you write the code.</a:t>
            </a: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en-US" dirty="0"/>
              <a:t>Leave a trace of execution by displaying the function name as you enter it.</a:t>
            </a: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en-US" dirty="0"/>
              <a:t>Display the values of all input parameters upon entry to a function. Also display the values of any class attributes that are accessed by this function; check that these values make sense.</a:t>
            </a: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en-US" dirty="0"/>
              <a:t>Display the values of all function outputs after returning from a function.</a:t>
            </a: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en-US" dirty="0"/>
              <a:t>By hand computation, verify that these values are correct.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07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2.4, pgs. 160-165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2.4 Debugging a Program</a:t>
            </a:r>
          </a:p>
          <a:p>
            <a:pPr algn="ctr"/>
            <a:r>
              <a:rPr lang="en-US" sz="2000" dirty="0"/>
              <a:t>Using a Debugger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118" y="1726969"/>
            <a:ext cx="2633322" cy="269263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628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Symbolic 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58367" y="1295401"/>
            <a:ext cx="9756493" cy="310433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b="1" i="1" dirty="0">
                <a:solidFill>
                  <a:srgbClr val="FF0000"/>
                </a:solidFill>
              </a:rPr>
              <a:t>Single-step execution </a:t>
            </a:r>
            <a:r>
              <a:rPr lang="en-US" dirty="0"/>
              <a:t>involves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Executing a statement in increments as small as one program statement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Examining the contents of variables at each step.</a:t>
            </a:r>
          </a:p>
          <a:p>
            <a:pPr>
              <a:spcBef>
                <a:spcPts val="600"/>
              </a:spcBef>
            </a:pPr>
            <a:r>
              <a:rPr lang="en-US" dirty="0"/>
              <a:t>Setting </a:t>
            </a:r>
            <a:r>
              <a:rPr lang="en-US" b="1" i="1" dirty="0">
                <a:solidFill>
                  <a:srgbClr val="FF0000"/>
                </a:solidFill>
              </a:rPr>
              <a:t>breakpoints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allows us to divide programs into sections.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debugger executes until it encounters a </a:t>
            </a:r>
            <a:r>
              <a:rPr lang="en-US" sz="1800" b="1" i="1" dirty="0">
                <a:solidFill>
                  <a:srgbClr val="FF0000"/>
                </a:solidFill>
              </a:rPr>
              <a:t>breakpoint</a:t>
            </a:r>
            <a:r>
              <a:rPr lang="en-US" sz="1800" dirty="0"/>
              <a:t>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When our program pauses, if the next statement is a call to a function, we can select single-step execution in the function, called </a:t>
            </a:r>
            <a:r>
              <a:rPr lang="en-US" sz="1800" b="1" i="1" dirty="0">
                <a:solidFill>
                  <a:srgbClr val="FF0000"/>
                </a:solidFill>
              </a:rPr>
              <a:t>step into</a:t>
            </a:r>
            <a:r>
              <a:rPr lang="en-US" sz="1800" i="1" dirty="0"/>
              <a:t>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Or we can execute all the function statements as a group and pause after the return from the function, called </a:t>
            </a:r>
            <a:r>
              <a:rPr lang="en-US" sz="1800" b="1" i="1" dirty="0">
                <a:solidFill>
                  <a:srgbClr val="FF0000"/>
                </a:solidFill>
              </a:rPr>
              <a:t>step over</a:t>
            </a:r>
            <a:r>
              <a:rPr lang="en-US" sz="1800" i="1" dirty="0"/>
              <a:t>.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C94FA9-7FBD-40AD-AEE3-58CDE2775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1" y="4475934"/>
            <a:ext cx="5534025" cy="2266950"/>
          </a:xfrm>
          <a:prstGeom prst="rect">
            <a:avLst/>
          </a:prstGeom>
        </p:spPr>
      </p:pic>
      <p:sp>
        <p:nvSpPr>
          <p:cNvPr id="7" name="Rounded Rectangular Callout 2">
            <a:extLst>
              <a:ext uri="{FF2B5EF4-FFF2-40B4-BE49-F238E27FC236}">
                <a16:creationId xmlns:a16="http://schemas.microsoft.com/office/drawing/2014/main" id="{32714EAC-0EF0-4B8D-B09F-9E465D528958}"/>
              </a:ext>
            </a:extLst>
          </p:cNvPr>
          <p:cNvSpPr/>
          <p:nvPr/>
        </p:nvSpPr>
        <p:spPr>
          <a:xfrm>
            <a:off x="7783513" y="4860677"/>
            <a:ext cx="1981200" cy="457200"/>
          </a:xfrm>
          <a:prstGeom prst="wedgeRoundRectCallout">
            <a:avLst>
              <a:gd name="adj1" fmla="val -138017"/>
              <a:gd name="adj2" fmla="val -93906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Step Into (F11)</a:t>
            </a:r>
          </a:p>
        </p:txBody>
      </p:sp>
      <p:sp>
        <p:nvSpPr>
          <p:cNvPr id="8" name="Rounded Rectangular Callout 2">
            <a:extLst>
              <a:ext uri="{FF2B5EF4-FFF2-40B4-BE49-F238E27FC236}">
                <a16:creationId xmlns:a16="http://schemas.microsoft.com/office/drawing/2014/main" id="{95AB4427-707C-4528-937E-CA6826497CD3}"/>
              </a:ext>
            </a:extLst>
          </p:cNvPr>
          <p:cNvSpPr/>
          <p:nvPr/>
        </p:nvSpPr>
        <p:spPr>
          <a:xfrm>
            <a:off x="7794399" y="5401219"/>
            <a:ext cx="1981200" cy="457200"/>
          </a:xfrm>
          <a:prstGeom prst="wedgeRoundRectCallout">
            <a:avLst>
              <a:gd name="adj1" fmla="val -128594"/>
              <a:gd name="adj2" fmla="val -207474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Step Over (F10)</a:t>
            </a:r>
          </a:p>
        </p:txBody>
      </p:sp>
      <p:sp>
        <p:nvSpPr>
          <p:cNvPr id="9" name="Rounded Rectangular Callout 2">
            <a:extLst>
              <a:ext uri="{FF2B5EF4-FFF2-40B4-BE49-F238E27FC236}">
                <a16:creationId xmlns:a16="http://schemas.microsoft.com/office/drawing/2014/main" id="{357A20C7-389A-4FA8-8373-8FD5408DF521}"/>
              </a:ext>
            </a:extLst>
          </p:cNvPr>
          <p:cNvSpPr/>
          <p:nvPr/>
        </p:nvSpPr>
        <p:spPr>
          <a:xfrm>
            <a:off x="7794399" y="5952647"/>
            <a:ext cx="1981200" cy="667772"/>
          </a:xfrm>
          <a:prstGeom prst="wedgeRoundRectCallout">
            <a:avLst>
              <a:gd name="adj1" fmla="val -120684"/>
              <a:gd name="adj2" fmla="val -241694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Step Out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(Shift F11)</a:t>
            </a:r>
          </a:p>
        </p:txBody>
      </p:sp>
    </p:spTree>
    <p:extLst>
      <p:ext uri="{BB962C8B-B14F-4D97-AF65-F5344CB8AC3E}">
        <p14:creationId xmlns:p14="http://schemas.microsoft.com/office/powerpoint/2010/main" val="144405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7B756E59-102B-440B-8468-9F74D24D4305}"/>
              </a:ext>
            </a:extLst>
          </p:cNvPr>
          <p:cNvSpPr txBox="1"/>
          <p:nvPr/>
        </p:nvSpPr>
        <p:spPr>
          <a:xfrm>
            <a:off x="1295401" y="1256467"/>
            <a:ext cx="8469313" cy="5486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Consolas" panose="020B0609020204030204" pitchFamily="49" charset="0"/>
              </a:rPr>
              <a:t>#include &lt;iostream&gt;</a:t>
            </a:r>
          </a:p>
          <a:p>
            <a:r>
              <a:rPr lang="en-US" sz="1300" b="1" dirty="0">
                <a:latin typeface="Consolas" panose="020B0609020204030204" pitchFamily="49" charset="0"/>
              </a:rPr>
              <a:t>#include &lt;vector&gt;</a:t>
            </a:r>
          </a:p>
          <a:p>
            <a:r>
              <a:rPr lang="en-US" sz="1300" b="1" dirty="0">
                <a:latin typeface="Consolas" panose="020B0609020204030204" pitchFamily="49" charset="0"/>
              </a:rPr>
              <a:t>#include &lt;string&gt;</a:t>
            </a:r>
          </a:p>
          <a:p>
            <a:endParaRPr lang="en-US" sz="1300" b="1" dirty="0">
              <a:latin typeface="Consolas" panose="020B0609020204030204" pitchFamily="49" charset="0"/>
            </a:endParaRPr>
          </a:p>
          <a:p>
            <a:r>
              <a:rPr lang="en-US" sz="1300" b="1" dirty="0">
                <a:latin typeface="Consolas" panose="020B0609020204030204" pitchFamily="49" charset="0"/>
              </a:rPr>
              <a:t>using namespace std;</a:t>
            </a: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1300" b="1" dirty="0">
                <a:latin typeface="Consolas" panose="020B0609020204030204" pitchFamily="49" charset="0"/>
              </a:rPr>
              <a:t>int main(int argc, char* argv[])</a:t>
            </a:r>
          </a:p>
          <a:p>
            <a:r>
              <a:rPr lang="en-US" sz="13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300" b="1" dirty="0">
                <a:latin typeface="Consolas" panose="020B0609020204030204" pitchFamily="49" charset="0"/>
              </a:rPr>
              <a:t>   vector&lt;string&gt; animals = { "dog", "cat", "horse" };</a:t>
            </a:r>
          </a:p>
          <a:p>
            <a:endParaRPr lang="en-US" sz="1300" b="1" dirty="0">
              <a:latin typeface="Consolas" panose="020B0609020204030204" pitchFamily="49" charset="0"/>
            </a:endParaRPr>
          </a:p>
          <a:p>
            <a:endParaRPr lang="en-US" sz="1300" b="1" dirty="0">
              <a:latin typeface="Consolas" panose="020B0609020204030204" pitchFamily="49" charset="0"/>
            </a:endParaRPr>
          </a:p>
          <a:p>
            <a:r>
              <a:rPr lang="en-US" sz="1300" b="1" dirty="0">
                <a:latin typeface="Consolas" panose="020B0609020204030204" pitchFamily="49" charset="0"/>
              </a:rPr>
              <a:t>      for (int i = 0; i &lt; 4; i++)</a:t>
            </a:r>
          </a:p>
          <a:p>
            <a:r>
              <a:rPr lang="en-US" sz="1300" b="1" dirty="0">
                <a:latin typeface="Consolas" panose="020B0609020204030204" pitchFamily="49" charset="0"/>
              </a:rPr>
              <a:t>      {</a:t>
            </a:r>
          </a:p>
          <a:p>
            <a:r>
              <a:rPr lang="en-US" sz="1300" b="1" dirty="0">
                <a:latin typeface="Consolas" panose="020B0609020204030204" pitchFamily="49" charset="0"/>
              </a:rPr>
              <a:t>         cout &lt;&lt; "animals[" &lt;&lt; i &lt;&lt; "] = ";</a:t>
            </a:r>
          </a:p>
          <a:p>
            <a:r>
              <a:rPr lang="en-US" sz="1300" b="1" dirty="0">
                <a:latin typeface="Consolas" panose="020B0609020204030204" pitchFamily="49" charset="0"/>
              </a:rPr>
              <a:t>         </a:t>
            </a:r>
            <a:r>
              <a:rPr lang="en-US" sz="1300" b="1" dirty="0">
                <a:solidFill>
                  <a:srgbClr val="00B050"/>
                </a:solidFill>
                <a:latin typeface="Consolas" panose="020B0609020204030204" pitchFamily="49" charset="0"/>
              </a:rPr>
              <a:t>//cout &lt;&lt; animals[i] &lt;&lt; endl;</a:t>
            </a:r>
          </a:p>
          <a:p>
            <a:r>
              <a:rPr lang="en-US" sz="1300" b="1" dirty="0">
                <a:latin typeface="Consolas" panose="020B0609020204030204" pitchFamily="49" charset="0"/>
              </a:rPr>
              <a:t>         cout &lt;&lt; animals.at(i) &lt;&lt; endl;</a:t>
            </a:r>
          </a:p>
          <a:p>
            <a:r>
              <a:rPr lang="en-US" sz="1300" b="1" dirty="0">
                <a:latin typeface="Consolas" panose="020B0609020204030204" pitchFamily="49" charset="0"/>
              </a:rPr>
              <a:t>      }</a:t>
            </a:r>
          </a:p>
          <a:p>
            <a:endParaRPr lang="en-US" sz="1300" b="1" dirty="0">
              <a:latin typeface="Consolas" panose="020B0609020204030204" pitchFamily="49" charset="0"/>
            </a:endParaRPr>
          </a:p>
          <a:p>
            <a:endParaRPr lang="en-US" sz="1300" b="1" dirty="0">
              <a:latin typeface="Consolas" panose="020B0609020204030204" pitchFamily="49" charset="0"/>
            </a:endParaRPr>
          </a:p>
          <a:p>
            <a:endParaRPr lang="en-US" sz="1300" b="1" dirty="0">
              <a:latin typeface="Consolas" panose="020B0609020204030204" pitchFamily="49" charset="0"/>
            </a:endParaRPr>
          </a:p>
          <a:p>
            <a:endParaRPr lang="en-US" sz="1300" b="1" dirty="0">
              <a:latin typeface="Consolas" panose="020B0609020204030204" pitchFamily="49" charset="0"/>
            </a:endParaRPr>
          </a:p>
          <a:p>
            <a:endParaRPr lang="en-US" sz="1300" b="1" dirty="0">
              <a:latin typeface="Consolas" panose="020B0609020204030204" pitchFamily="49" charset="0"/>
            </a:endParaRPr>
          </a:p>
          <a:p>
            <a:endParaRPr lang="en-US" sz="1300" b="1" dirty="0">
              <a:latin typeface="Consolas" panose="020B0609020204030204" pitchFamily="49" charset="0"/>
            </a:endParaRPr>
          </a:p>
          <a:p>
            <a:endParaRPr lang="en-US" sz="2000" b="1" dirty="0">
              <a:latin typeface="Consolas" panose="020B0609020204030204" pitchFamily="49" charset="0"/>
            </a:endParaRPr>
          </a:p>
          <a:p>
            <a:r>
              <a:rPr lang="en-US" sz="1300" b="1" dirty="0">
                <a:latin typeface="Consolas" panose="020B0609020204030204" pitchFamily="49" charset="0"/>
              </a:rPr>
              <a:t>   cout &lt;&lt; "Done!" &lt;&lt; endl;</a:t>
            </a:r>
          </a:p>
          <a:p>
            <a:r>
              <a:rPr lang="en-US" sz="13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3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Correctness (08)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9DFED7-A261-4126-99AF-074239F49289}"/>
              </a:ext>
            </a:extLst>
          </p:cNvPr>
          <p:cNvSpPr txBox="1"/>
          <p:nvPr/>
        </p:nvSpPr>
        <p:spPr>
          <a:xfrm>
            <a:off x="1295401" y="4850042"/>
            <a:ext cx="84693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rgbClr val="00B050"/>
                </a:solidFill>
                <a:latin typeface="Consolas" panose="020B0609020204030204" pitchFamily="49" charset="0"/>
              </a:rPr>
              <a:t>   // catch std::out-ot-range exception that derives from std::exception</a:t>
            </a:r>
          </a:p>
          <a:p>
            <a:r>
              <a:rPr lang="en-US" sz="1300" b="1" dirty="0">
                <a:latin typeface="Consolas" panose="020B0609020204030204" pitchFamily="49" charset="0"/>
              </a:rPr>
              <a:t>   </a:t>
            </a:r>
            <a:r>
              <a:rPr lang="en-US" sz="1300" b="1" dirty="0">
                <a:solidFill>
                  <a:srgbClr val="FF0000"/>
                </a:solidFill>
                <a:latin typeface="Consolas" panose="020B0609020204030204" pitchFamily="49" charset="0"/>
              </a:rPr>
              <a:t>catch (const </a:t>
            </a:r>
            <a:r>
              <a:rPr lang="en-US" sz="13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out_of_range</a:t>
            </a:r>
            <a:r>
              <a:rPr lang="en-US" sz="1300" b="1" dirty="0">
                <a:solidFill>
                  <a:srgbClr val="FF0000"/>
                </a:solidFill>
                <a:latin typeface="Consolas" panose="020B0609020204030204" pitchFamily="49" charset="0"/>
              </a:rPr>
              <a:t>&amp; </a:t>
            </a:r>
            <a:r>
              <a:rPr lang="en-US" sz="13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oor</a:t>
            </a:r>
            <a:r>
              <a:rPr lang="en-US" sz="1300" b="1" dirty="0">
                <a:solidFill>
                  <a:srgbClr val="FF0000"/>
                </a:solidFill>
                <a:latin typeface="Consolas" panose="020B0609020204030204" pitchFamily="49" charset="0"/>
              </a:rPr>
              <a:t>) { </a:t>
            </a:r>
            <a:r>
              <a:rPr lang="en-US" sz="13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cerr</a:t>
            </a:r>
            <a:r>
              <a:rPr lang="en-US" sz="1300" b="1" dirty="0">
                <a:solidFill>
                  <a:srgbClr val="FF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3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oor.what</a:t>
            </a:r>
            <a:r>
              <a:rPr lang="en-US" sz="1300" b="1" dirty="0">
                <a:solidFill>
                  <a:srgbClr val="FF0000"/>
                </a:solidFill>
                <a:latin typeface="Consolas" panose="020B0609020204030204" pitchFamily="49" charset="0"/>
              </a:rPr>
              <a:t>() &lt;&lt; endl; }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1AA8295-4156-4758-8EFE-5A57F17D3EBC}"/>
              </a:ext>
            </a:extLst>
          </p:cNvPr>
          <p:cNvGrpSpPr/>
          <p:nvPr/>
        </p:nvGrpSpPr>
        <p:grpSpPr>
          <a:xfrm>
            <a:off x="5334000" y="3390067"/>
            <a:ext cx="4191000" cy="1143000"/>
            <a:chOff x="6041570" y="3429000"/>
            <a:chExt cx="4191000" cy="2514600"/>
          </a:xfrm>
        </p:grpSpPr>
        <p:sp>
          <p:nvSpPr>
            <p:cNvPr id="13" name="Right Brace 12">
              <a:extLst>
                <a:ext uri="{FF2B5EF4-FFF2-40B4-BE49-F238E27FC236}">
                  <a16:creationId xmlns:a16="http://schemas.microsoft.com/office/drawing/2014/main" id="{C66A8948-78B0-45CE-B596-D94D2D4006B9}"/>
                </a:ext>
              </a:extLst>
            </p:cNvPr>
            <p:cNvSpPr/>
            <p:nvPr/>
          </p:nvSpPr>
          <p:spPr>
            <a:xfrm>
              <a:off x="6041570" y="3429000"/>
              <a:ext cx="283029" cy="2514600"/>
            </a:xfrm>
            <a:prstGeom prst="rightBrace">
              <a:avLst>
                <a:gd name="adj1" fmla="val 65476"/>
                <a:gd name="adj2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E7A6757-E9C0-4FCC-9A3C-536D5333A6A6}"/>
                </a:ext>
              </a:extLst>
            </p:cNvPr>
            <p:cNvSpPr txBox="1"/>
            <p:nvPr/>
          </p:nvSpPr>
          <p:spPr>
            <a:xfrm>
              <a:off x="6379028" y="3744634"/>
              <a:ext cx="3853542" cy="2031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vector will throw and "out-of-range" exception.</a:t>
              </a:r>
            </a:p>
            <a:p>
              <a:r>
                <a:rPr lang="en-US" dirty="0"/>
                <a:t>Protect code with a try/catch.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580F1B11-C1D3-4AD2-8C86-E6440E15B11B}"/>
              </a:ext>
            </a:extLst>
          </p:cNvPr>
          <p:cNvSpPr txBox="1"/>
          <p:nvPr/>
        </p:nvSpPr>
        <p:spPr>
          <a:xfrm>
            <a:off x="1295401" y="5246025"/>
            <a:ext cx="84693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rgbClr val="00B050"/>
                </a:solidFill>
                <a:latin typeface="Consolas" panose="020B0609020204030204" pitchFamily="49" charset="0"/>
              </a:rPr>
              <a:t>   // catch anything thrown within try block that derives from std::exception</a:t>
            </a:r>
          </a:p>
          <a:p>
            <a:r>
              <a:rPr lang="en-US" sz="1300" b="1" dirty="0">
                <a:latin typeface="Consolas" panose="020B0609020204030204" pitchFamily="49" charset="0"/>
              </a:rPr>
              <a:t>   </a:t>
            </a:r>
            <a:r>
              <a:rPr lang="en-US" sz="1300" b="1" dirty="0">
                <a:solidFill>
                  <a:srgbClr val="FF0000"/>
                </a:solidFill>
                <a:latin typeface="Consolas" panose="020B0609020204030204" pitchFamily="49" charset="0"/>
              </a:rPr>
              <a:t>catch (const exception&amp; e) { </a:t>
            </a:r>
            <a:r>
              <a:rPr lang="en-US" sz="13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cerr</a:t>
            </a:r>
            <a:r>
              <a:rPr lang="en-US" sz="1300" b="1" dirty="0">
                <a:solidFill>
                  <a:srgbClr val="FF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3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e.what</a:t>
            </a:r>
            <a:r>
              <a:rPr lang="en-US" sz="1300" b="1" dirty="0">
                <a:solidFill>
                  <a:srgbClr val="FF0000"/>
                </a:solidFill>
                <a:latin typeface="Consolas" panose="020B0609020204030204" pitchFamily="49" charset="0"/>
              </a:rPr>
              <a:t>() &lt;&lt; endl; }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2B1286-0027-4A58-AB10-5133C034050A}"/>
              </a:ext>
            </a:extLst>
          </p:cNvPr>
          <p:cNvSpPr txBox="1"/>
          <p:nvPr/>
        </p:nvSpPr>
        <p:spPr>
          <a:xfrm>
            <a:off x="1295401" y="5660649"/>
            <a:ext cx="84693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rgbClr val="00B050"/>
                </a:solidFill>
                <a:latin typeface="Consolas" panose="020B0609020204030204" pitchFamily="49" charset="0"/>
              </a:rPr>
              <a:t>   // catch all exceptions</a:t>
            </a:r>
          </a:p>
          <a:p>
            <a:r>
              <a:rPr lang="en-US" sz="1300" b="1" dirty="0">
                <a:latin typeface="Consolas" panose="020B0609020204030204" pitchFamily="49" charset="0"/>
              </a:rPr>
              <a:t>   </a:t>
            </a:r>
            <a:r>
              <a:rPr lang="en-US" sz="1300" b="1" dirty="0">
                <a:solidFill>
                  <a:srgbClr val="FF0000"/>
                </a:solidFill>
                <a:latin typeface="Consolas" panose="020B0609020204030204" pitchFamily="49" charset="0"/>
              </a:rPr>
              <a:t>catch (...) { </a:t>
            </a:r>
            <a:r>
              <a:rPr lang="en-US" sz="13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cerr</a:t>
            </a:r>
            <a:r>
              <a:rPr lang="en-US" sz="1300" b="1" dirty="0">
                <a:solidFill>
                  <a:srgbClr val="FF0000"/>
                </a:solidFill>
                <a:latin typeface="Consolas" panose="020B0609020204030204" pitchFamily="49" charset="0"/>
              </a:rPr>
              <a:t> &lt;&lt; "???" &lt;&lt; endl; 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5A3F0D1-F413-44D9-85BB-1D041291E8C8}"/>
              </a:ext>
            </a:extLst>
          </p:cNvPr>
          <p:cNvGrpSpPr/>
          <p:nvPr/>
        </p:nvGrpSpPr>
        <p:grpSpPr>
          <a:xfrm>
            <a:off x="1295400" y="1894086"/>
            <a:ext cx="8469313" cy="3048288"/>
            <a:chOff x="1295400" y="1894086"/>
            <a:chExt cx="8469313" cy="304828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4989B0-1277-4465-A17E-1831675314D5}"/>
                </a:ext>
              </a:extLst>
            </p:cNvPr>
            <p:cNvSpPr txBox="1"/>
            <p:nvPr/>
          </p:nvSpPr>
          <p:spPr>
            <a:xfrm>
              <a:off x="1295400" y="3049548"/>
              <a:ext cx="8469313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  try</a:t>
              </a:r>
            </a:p>
            <a:p>
              <a:r>
                <a:rPr lang="en-US" sz="13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  {</a:t>
              </a:r>
            </a:p>
            <a:p>
              <a:endParaRPr lang="en-US" sz="1300" b="1" dirty="0">
                <a:solidFill>
                  <a:srgbClr val="FF0000"/>
                </a:solidFill>
                <a:latin typeface="Consolas" panose="020B0609020204030204" pitchFamily="49" charset="0"/>
              </a:endParaRPr>
            </a:p>
            <a:p>
              <a:endParaRPr lang="en-US" sz="1300" b="1" dirty="0">
                <a:solidFill>
                  <a:srgbClr val="FF0000"/>
                </a:solidFill>
                <a:latin typeface="Consolas" panose="020B0609020204030204" pitchFamily="49" charset="0"/>
              </a:endParaRPr>
            </a:p>
            <a:p>
              <a:endParaRPr lang="en-US" sz="1300" b="1" dirty="0">
                <a:solidFill>
                  <a:srgbClr val="FF0000"/>
                </a:solidFill>
                <a:latin typeface="Consolas" panose="020B0609020204030204" pitchFamily="49" charset="0"/>
              </a:endParaRPr>
            </a:p>
            <a:p>
              <a:endParaRPr lang="en-US" sz="1300" b="1" dirty="0">
                <a:solidFill>
                  <a:srgbClr val="FF0000"/>
                </a:solidFill>
                <a:latin typeface="Consolas" panose="020B0609020204030204" pitchFamily="49" charset="0"/>
              </a:endParaRPr>
            </a:p>
            <a:p>
              <a:endParaRPr lang="en-US" sz="1300" b="1" dirty="0">
                <a:solidFill>
                  <a:srgbClr val="FF0000"/>
                </a:solidFill>
                <a:latin typeface="Consolas" panose="020B0609020204030204" pitchFamily="49" charset="0"/>
              </a:endParaRPr>
            </a:p>
            <a:p>
              <a:endParaRPr lang="en-US" sz="1300" b="1" dirty="0">
                <a:solidFill>
                  <a:srgbClr val="FF0000"/>
                </a:solidFill>
                <a:latin typeface="Consolas" panose="020B0609020204030204" pitchFamily="49" charset="0"/>
              </a:endParaRPr>
            </a:p>
            <a:p>
              <a:r>
                <a:rPr lang="en-US" sz="13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  }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8F5C272-3889-4626-86A2-25074DE23562}"/>
                </a:ext>
              </a:extLst>
            </p:cNvPr>
            <p:cNvSpPr txBox="1"/>
            <p:nvPr/>
          </p:nvSpPr>
          <p:spPr>
            <a:xfrm>
              <a:off x="1295401" y="1894086"/>
              <a:ext cx="5486400" cy="2000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>
              <a:spAutoFit/>
            </a:bodyPr>
            <a:lstStyle/>
            <a:p>
              <a:r>
                <a:rPr lang="en-US" sz="13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#include &lt;</a:t>
              </a:r>
              <a:r>
                <a:rPr lang="en-US" sz="13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stdexcept</a:t>
              </a:r>
              <a:r>
                <a:rPr lang="en-US" sz="13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363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1655</TotalTime>
  <Words>3014</Words>
  <Application>Microsoft Office PowerPoint</Application>
  <PresentationFormat>Custom</PresentationFormat>
  <Paragraphs>423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Arial Narrow</vt:lpstr>
      <vt:lpstr>Calibri</vt:lpstr>
      <vt:lpstr>Comic Sans MS</vt:lpstr>
      <vt:lpstr>Consolas</vt:lpstr>
      <vt:lpstr>Courier New</vt:lpstr>
      <vt:lpstr>Open Sans</vt:lpstr>
      <vt:lpstr>Tw Cen MT</vt:lpstr>
      <vt:lpstr>Wingdings</vt:lpstr>
      <vt:lpstr>CS 235 Theme</vt:lpstr>
      <vt:lpstr>PowerPoint Presentation</vt:lpstr>
      <vt:lpstr>Attendance Quiz #07</vt:lpstr>
      <vt:lpstr>Tip #08: File or Console</vt:lpstr>
      <vt:lpstr>Testing Programs</vt:lpstr>
      <vt:lpstr>Regression Testing</vt:lpstr>
      <vt:lpstr>Tips for Testing Classes</vt:lpstr>
      <vt:lpstr>PowerPoint Presentation</vt:lpstr>
      <vt:lpstr>Symbolic Debugging</vt:lpstr>
      <vt:lpstr>Exception Handling</vt:lpstr>
      <vt:lpstr>PowerPoint Presentation</vt:lpstr>
      <vt:lpstr>Assertions</vt:lpstr>
      <vt:lpstr>PowerPoint Presentation</vt:lpstr>
      <vt:lpstr>Efficiency of Algorithms</vt:lpstr>
      <vt:lpstr>Big-O Notation</vt:lpstr>
      <vt:lpstr>Big-O Notation</vt:lpstr>
      <vt:lpstr>Big-O Notation</vt:lpstr>
      <vt:lpstr>Big-O Notation</vt:lpstr>
      <vt:lpstr>Big-O Notation</vt:lpstr>
      <vt:lpstr>Big-O Notation</vt:lpstr>
      <vt:lpstr>Big-O Notation</vt:lpstr>
      <vt:lpstr>Big-O Notation</vt:lpstr>
      <vt:lpstr>Big-O Notation</vt:lpstr>
      <vt:lpstr>Big-O Notation</vt:lpstr>
      <vt:lpstr>PowerPoint Presentation</vt:lpstr>
      <vt:lpstr>Big-O Notation</vt:lpstr>
      <vt:lpstr>Big-O Example</vt:lpstr>
      <vt:lpstr>Growth Rate</vt:lpstr>
      <vt:lpstr>Formal Definition of Big-O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86</cp:revision>
  <dcterms:created xsi:type="dcterms:W3CDTF">2020-07-19T21:27:39Z</dcterms:created>
  <dcterms:modified xsi:type="dcterms:W3CDTF">2022-02-01T19:04:01Z</dcterms:modified>
</cp:coreProperties>
</file>